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sldIdLst>
    <p:sldId id="256" r:id="rId5"/>
    <p:sldId id="290" r:id="rId6"/>
    <p:sldId id="257" r:id="rId7"/>
    <p:sldId id="258" r:id="rId8"/>
    <p:sldId id="259" r:id="rId9"/>
    <p:sldId id="291" r:id="rId10"/>
    <p:sldId id="274" r:id="rId11"/>
    <p:sldId id="282" r:id="rId12"/>
    <p:sldId id="262" r:id="rId13"/>
    <p:sldId id="263" r:id="rId14"/>
    <p:sldId id="264" r:id="rId15"/>
    <p:sldId id="266" r:id="rId16"/>
    <p:sldId id="267" r:id="rId17"/>
    <p:sldId id="269" r:id="rId18"/>
    <p:sldId id="284" r:id="rId19"/>
    <p:sldId id="271" r:id="rId20"/>
    <p:sldId id="273" r:id="rId21"/>
    <p:sldId id="275" r:id="rId22"/>
    <p:sldId id="278" r:id="rId23"/>
    <p:sldId id="279" r:id="rId24"/>
    <p:sldId id="280" r:id="rId25"/>
    <p:sldId id="261" r:id="rId26"/>
    <p:sldId id="294" r:id="rId27"/>
    <p:sldId id="29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1B"/>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7" autoAdjust="0"/>
    <p:restoredTop sz="94660"/>
  </p:normalViewPr>
  <p:slideViewPr>
    <p:cSldViewPr snapToGrid="0">
      <p:cViewPr varScale="1">
        <p:scale>
          <a:sx n="83" d="100"/>
          <a:sy n="83" d="100"/>
        </p:scale>
        <p:origin x="734"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s, Camiel" userId="110faae7-06ec-4ac1-9abf-86c78a81295c" providerId="ADAL" clId="{173D659F-6572-46FD-86FE-C61D4F747ACB}"/>
    <pc:docChg chg="modSld sldOrd">
      <pc:chgData name="Sims, Camiel" userId="110faae7-06ec-4ac1-9abf-86c78a81295c" providerId="ADAL" clId="{173D659F-6572-46FD-86FE-C61D4F747ACB}" dt="2023-09-28T21:08:20.715" v="1"/>
      <pc:docMkLst>
        <pc:docMk/>
      </pc:docMkLst>
      <pc:sldChg chg="ord">
        <pc:chgData name="Sims, Camiel" userId="110faae7-06ec-4ac1-9abf-86c78a81295c" providerId="ADAL" clId="{173D659F-6572-46FD-86FE-C61D4F747ACB}" dt="2023-09-28T21:08:20.715" v="1"/>
        <pc:sldMkLst>
          <pc:docMk/>
          <pc:sldMk cId="3772143617" sldId="26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559B-808E-F64A-4E34-9311FF4CA9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BCE499-69FE-601B-0779-7AD323EF32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B059E-781E-D427-81A1-66F0DEC5AA5F}"/>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5" name="Footer Placeholder 4">
            <a:extLst>
              <a:ext uri="{FF2B5EF4-FFF2-40B4-BE49-F238E27FC236}">
                <a16:creationId xmlns:a16="http://schemas.microsoft.com/office/drawing/2014/main" id="{577534D8-9DB6-5853-1C23-EA9759B10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CB422-3537-6127-70FE-0E1045071A2F}"/>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245148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55216-6327-07CA-0595-961CF62F7B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80B07D-934B-5B47-EB42-FD1228C50B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8D7EE-CE13-4EB1-6E0F-28AA61D256E8}"/>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5" name="Footer Placeholder 4">
            <a:extLst>
              <a:ext uri="{FF2B5EF4-FFF2-40B4-BE49-F238E27FC236}">
                <a16:creationId xmlns:a16="http://schemas.microsoft.com/office/drawing/2014/main" id="{BB56CA44-E277-57AB-486C-ED2D36CF9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ED5AC-F30C-2ED1-69EF-C7AA9A761CBA}"/>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81434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A9B0D1-57AD-92BA-9189-94405DDABA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F5C59-F1F7-E5B2-EC42-75ED662A3A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DDF86-7C35-1944-4DC6-79CB6676942D}"/>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5" name="Footer Placeholder 4">
            <a:extLst>
              <a:ext uri="{FF2B5EF4-FFF2-40B4-BE49-F238E27FC236}">
                <a16:creationId xmlns:a16="http://schemas.microsoft.com/office/drawing/2014/main" id="{F0264553-2E55-B13F-5104-C119C473C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B4B9B-3981-4286-D068-D600DC528C29}"/>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204893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617D5-C39C-4437-B3AE-2CAC4B9995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7FB92A-47F3-91B0-4844-BD76CE261B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37CCD-4366-9A93-6ED6-522FF260AF40}"/>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5" name="Footer Placeholder 4">
            <a:extLst>
              <a:ext uri="{FF2B5EF4-FFF2-40B4-BE49-F238E27FC236}">
                <a16:creationId xmlns:a16="http://schemas.microsoft.com/office/drawing/2014/main" id="{8899525D-AF35-4C13-A09A-2F53CBD0F9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CCB0F-CE71-F4DE-010A-5C1CAEDE8D50}"/>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141137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69B8-3D8A-6E5A-B7DC-36CD281DD2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70DDC9-B0EE-3C7E-C505-890BD5E30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09CE7-C13D-F101-D09C-7F7A0DA58064}"/>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5" name="Footer Placeholder 4">
            <a:extLst>
              <a:ext uri="{FF2B5EF4-FFF2-40B4-BE49-F238E27FC236}">
                <a16:creationId xmlns:a16="http://schemas.microsoft.com/office/drawing/2014/main" id="{3422FEA0-69C1-70CA-FC76-DBC253F65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32353-3F94-0A66-F242-CD96D05EF2C0}"/>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156021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6ED5-68A0-5D9D-C017-CB4878DCC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A6DEE-A04B-8CB2-4CA4-62CFD136F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71F9B9-285C-11B7-7C8F-CD42C84B22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E27DB-5088-9FFA-0004-EBB4FEC16F13}"/>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6" name="Footer Placeholder 5">
            <a:extLst>
              <a:ext uri="{FF2B5EF4-FFF2-40B4-BE49-F238E27FC236}">
                <a16:creationId xmlns:a16="http://schemas.microsoft.com/office/drawing/2014/main" id="{119D7BDF-15DD-14C8-A9A9-7117D0558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F9820-8528-07E7-FC18-E88F2E7FC44B}"/>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118885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F6E2-7297-3632-7E15-B2730D267B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CC51FD-5026-32A7-B1B6-2A238C9D7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C4BB9C-81FD-60B5-C07E-1A4DE9FDEC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4A21D4-50FE-4D9D-801B-83F3CEA7D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31B4CF-7CD7-0BEE-FBF1-42DF8AF708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5A0D51-00D7-CF02-49D3-1195FED37159}"/>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8" name="Footer Placeholder 7">
            <a:extLst>
              <a:ext uri="{FF2B5EF4-FFF2-40B4-BE49-F238E27FC236}">
                <a16:creationId xmlns:a16="http://schemas.microsoft.com/office/drawing/2014/main" id="{512B6788-BCFD-5036-39C3-81810B33DA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285672-CD0C-74B2-F107-1947788B4EAA}"/>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18125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8CF13-D7FD-794F-FF6A-083E0AE915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18B412-A945-1C51-DE1D-A73717357D82}"/>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4" name="Footer Placeholder 3">
            <a:extLst>
              <a:ext uri="{FF2B5EF4-FFF2-40B4-BE49-F238E27FC236}">
                <a16:creationId xmlns:a16="http://schemas.microsoft.com/office/drawing/2014/main" id="{4057F8AB-B2F5-7188-F767-47AC091A25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5E874-EF5C-1A55-D836-6AE6790D1959}"/>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117654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FECCF-FA00-E7D3-F0FD-133E6969F676}"/>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3" name="Footer Placeholder 2">
            <a:extLst>
              <a:ext uri="{FF2B5EF4-FFF2-40B4-BE49-F238E27FC236}">
                <a16:creationId xmlns:a16="http://schemas.microsoft.com/office/drawing/2014/main" id="{B89F636C-F13F-1DD1-2179-3C13AFED2B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400A36-0225-163C-167A-81B2D81D8C9C}"/>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67853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50A71-49A5-F6B2-C153-821798D26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FC22B9-DA83-0CDA-63F0-628AEDA49D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E06CB-B6AC-BE32-CC85-38DBEA908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866D4B-E6B6-D3C6-50D0-729FCBDAE8B1}"/>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6" name="Footer Placeholder 5">
            <a:extLst>
              <a:ext uri="{FF2B5EF4-FFF2-40B4-BE49-F238E27FC236}">
                <a16:creationId xmlns:a16="http://schemas.microsoft.com/office/drawing/2014/main" id="{FAD2324F-2DB8-758A-FB3F-DF2B2E7C27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2E6F7-4D4F-7FF7-EA48-9EE71A3E0EAF}"/>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3238099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F712F-5C61-D41B-4B5E-1AD81E5A1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D241F-65D8-8BB9-8EB6-EF43726AFD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EBDF0D-ADFD-DB23-8C94-EEE058409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F2E832-D706-FD50-21F6-60418F4EF1C1}"/>
              </a:ext>
            </a:extLst>
          </p:cNvPr>
          <p:cNvSpPr>
            <a:spLocks noGrp="1"/>
          </p:cNvSpPr>
          <p:nvPr>
            <p:ph type="dt" sz="half" idx="10"/>
          </p:nvPr>
        </p:nvSpPr>
        <p:spPr/>
        <p:txBody>
          <a:bodyPr/>
          <a:lstStyle/>
          <a:p>
            <a:fld id="{3E8703B0-A0D3-4FB2-A078-5A1516C7A348}" type="datetimeFigureOut">
              <a:rPr lang="en-US" smtClean="0"/>
              <a:t>9/28/2023</a:t>
            </a:fld>
            <a:endParaRPr lang="en-US"/>
          </a:p>
        </p:txBody>
      </p:sp>
      <p:sp>
        <p:nvSpPr>
          <p:cNvPr id="6" name="Footer Placeholder 5">
            <a:extLst>
              <a:ext uri="{FF2B5EF4-FFF2-40B4-BE49-F238E27FC236}">
                <a16:creationId xmlns:a16="http://schemas.microsoft.com/office/drawing/2014/main" id="{1CE8531A-1D1D-B605-FEAB-E2A883462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CC9D7-AA03-30B3-C672-03BB87A6C110}"/>
              </a:ext>
            </a:extLst>
          </p:cNvPr>
          <p:cNvSpPr>
            <a:spLocks noGrp="1"/>
          </p:cNvSpPr>
          <p:nvPr>
            <p:ph type="sldNum" sz="quarter" idx="12"/>
          </p:nvPr>
        </p:nvSpPr>
        <p:spPr/>
        <p:txBody>
          <a:bodyPr/>
          <a:lstStyle/>
          <a:p>
            <a:fld id="{D4CBBE05-D1A0-4ADE-B7F0-7499578FE8F1}" type="slidenum">
              <a:rPr lang="en-US" smtClean="0"/>
              <a:t>‹#›</a:t>
            </a:fld>
            <a:endParaRPr lang="en-US"/>
          </a:p>
        </p:txBody>
      </p:sp>
    </p:spTree>
    <p:extLst>
      <p:ext uri="{BB962C8B-B14F-4D97-AF65-F5344CB8AC3E}">
        <p14:creationId xmlns:p14="http://schemas.microsoft.com/office/powerpoint/2010/main" val="307609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01126-297E-C297-2FD1-780B870FF9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07B268-3969-FDEF-8EEB-C24E881EE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EF12F-B989-715F-3ED0-74B537ECE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703B0-A0D3-4FB2-A078-5A1516C7A348}" type="datetimeFigureOut">
              <a:rPr lang="en-US" smtClean="0"/>
              <a:t>9/28/2023</a:t>
            </a:fld>
            <a:endParaRPr lang="en-US"/>
          </a:p>
        </p:txBody>
      </p:sp>
      <p:sp>
        <p:nvSpPr>
          <p:cNvPr id="5" name="Footer Placeholder 4">
            <a:extLst>
              <a:ext uri="{FF2B5EF4-FFF2-40B4-BE49-F238E27FC236}">
                <a16:creationId xmlns:a16="http://schemas.microsoft.com/office/drawing/2014/main" id="{81474CDA-F1D9-230C-19D7-0689238601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9A5B1F-AF56-6F6D-01FE-FF0112A3BB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BBE05-D1A0-4ADE-B7F0-7499578FE8F1}" type="slidenum">
              <a:rPr lang="en-US" smtClean="0"/>
              <a:t>‹#›</a:t>
            </a:fld>
            <a:endParaRPr lang="en-US"/>
          </a:p>
        </p:txBody>
      </p:sp>
    </p:spTree>
    <p:extLst>
      <p:ext uri="{BB962C8B-B14F-4D97-AF65-F5344CB8AC3E}">
        <p14:creationId xmlns:p14="http://schemas.microsoft.com/office/powerpoint/2010/main" val="29335994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hyperlink" Target="https://tncc.edu/academics/calendar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tncc.edu/services/disabilities" TargetMode="External"/><Relationship Id="rId7" Type="http://schemas.openxmlformats.org/officeDocument/2006/relationships/hyperlink" Target="https://libguides.tncc.edu/homepag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libguides.tncc.edu/tutoring" TargetMode="Externa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hyperlink" Target="https://tncc.edu/services/helpdes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ncc.edu/police/parking" TargetMode="Externa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tncc.edu/sites/default/files/content-documents/2018-19_Student%20Handbook.pdf"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www.vpcc.edu/about/polic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ncc.edu/sites/default/files/content-documents/2018-19_Student%20Handbook.pdf" TargetMode="External"/><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tncc.edu/sites/default/files/content-documents/2018-19_Student%20Handbook.pdf"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m.maxient.com/reportingform.php?ThomasNelsonCC&amp;layout_id=0"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TextBox 5"/>
          <p:cNvSpPr txBox="1"/>
          <p:nvPr/>
        </p:nvSpPr>
        <p:spPr>
          <a:xfrm>
            <a:off x="2090057" y="1842682"/>
            <a:ext cx="9423070" cy="2031325"/>
          </a:xfrm>
          <a:prstGeom prst="rect">
            <a:avLst/>
          </a:prstGeom>
          <a:noFill/>
        </p:spPr>
        <p:txBody>
          <a:bodyPr wrap="square" rtlCol="0">
            <a:spAutoFit/>
          </a:bodyPr>
          <a:lstStyle/>
          <a:p>
            <a:pPr algn="ctr"/>
            <a:r>
              <a:rPr lang="en-US" sz="5400" b="1" dirty="0">
                <a:solidFill>
                  <a:srgbClr val="00661B"/>
                </a:solidFill>
                <a:latin typeface="Gill Sans MT" panose="020B0502020104020203" pitchFamily="34" charset="0"/>
              </a:rPr>
              <a:t>Virginia Peninsula Community College  </a:t>
            </a:r>
          </a:p>
          <a:p>
            <a:pPr algn="ctr"/>
            <a:r>
              <a:rPr lang="en-US" b="1" dirty="0">
                <a:solidFill>
                  <a:srgbClr val="00661B"/>
                </a:solidFill>
                <a:latin typeface="Gill Sans MT" panose="020B0502020104020203" pitchFamily="34" charset="0"/>
              </a:rPr>
              <a:t>The Peninsula’s Community College</a:t>
            </a:r>
          </a:p>
        </p:txBody>
      </p:sp>
      <p:sp>
        <p:nvSpPr>
          <p:cNvPr id="7" name="TextBox 6"/>
          <p:cNvSpPr txBox="1"/>
          <p:nvPr/>
        </p:nvSpPr>
        <p:spPr>
          <a:xfrm>
            <a:off x="2677287" y="4273420"/>
            <a:ext cx="8276253" cy="923330"/>
          </a:xfrm>
          <a:prstGeom prst="rect">
            <a:avLst/>
          </a:prstGeom>
          <a:noFill/>
        </p:spPr>
        <p:txBody>
          <a:bodyPr wrap="square" rtlCol="0">
            <a:spAutoFit/>
          </a:bodyPr>
          <a:lstStyle/>
          <a:p>
            <a:pPr algn="ctr"/>
            <a:r>
              <a:rPr lang="en-US" sz="5400" dirty="0">
                <a:solidFill>
                  <a:srgbClr val="00661B"/>
                </a:solidFill>
                <a:latin typeface="Gill Sans MT" panose="020B0502020104020203" pitchFamily="34" charset="0"/>
              </a:rPr>
              <a:t>Dual Enrollment Orientation</a:t>
            </a:r>
          </a:p>
        </p:txBody>
      </p:sp>
      <p:pic>
        <p:nvPicPr>
          <p:cNvPr id="1026" name="Picture 2" descr="Virginia Peninsula Community College | Hampton VA">
            <a:extLst>
              <a:ext uri="{FF2B5EF4-FFF2-40B4-BE49-F238E27FC236}">
                <a16:creationId xmlns:a16="http://schemas.microsoft.com/office/drawing/2014/main" id="{41610A60-7BA6-0360-B1C6-6CAE70B3A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686" y="19277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181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p:nvSpPr>
        <p:spPr>
          <a:xfrm>
            <a:off x="1733646" y="447869"/>
            <a:ext cx="10458353" cy="830997"/>
          </a:xfrm>
          <a:prstGeom prst="rect">
            <a:avLst/>
          </a:prstGeom>
          <a:solidFill>
            <a:schemeClr val="bg1"/>
          </a:solidFill>
        </p:spPr>
        <p:txBody>
          <a:bodyPr wrap="square" rtlCol="0">
            <a:spAutoFit/>
          </a:bodyPr>
          <a:lstStyle/>
          <a:p>
            <a:r>
              <a:rPr lang="en-US" sz="4800" dirty="0">
                <a:solidFill>
                  <a:schemeClr val="tx2"/>
                </a:solidFill>
                <a:latin typeface="Gill Sans MT" panose="020B0502020104020203" pitchFamily="34" charset="0"/>
              </a:rPr>
              <a:t>                      </a:t>
            </a:r>
            <a:r>
              <a:rPr lang="en-US" sz="4800" dirty="0" err="1">
                <a:solidFill>
                  <a:schemeClr val="tx2"/>
                </a:solidFill>
                <a:latin typeface="Gill Sans MT" panose="020B0502020104020203" pitchFamily="34" charset="0"/>
              </a:rPr>
              <a:t>MyVPCC</a:t>
            </a:r>
            <a:r>
              <a:rPr lang="en-US" sz="4800" dirty="0">
                <a:solidFill>
                  <a:schemeClr val="tx2"/>
                </a:solidFill>
                <a:latin typeface="Gill Sans MT" panose="020B0502020104020203" pitchFamily="34" charset="0"/>
              </a:rPr>
              <a:t> </a:t>
            </a:r>
          </a:p>
        </p:txBody>
      </p:sp>
      <p:sp>
        <p:nvSpPr>
          <p:cNvPr id="8" name="TextBox 7"/>
          <p:cNvSpPr txBox="1"/>
          <p:nvPr/>
        </p:nvSpPr>
        <p:spPr>
          <a:xfrm>
            <a:off x="1283855" y="6049818"/>
            <a:ext cx="9809018" cy="369332"/>
          </a:xfrm>
          <a:prstGeom prst="rect">
            <a:avLst/>
          </a:prstGeom>
          <a:noFill/>
        </p:spPr>
        <p:txBody>
          <a:bodyPr wrap="square" rtlCol="0">
            <a:spAutoFit/>
          </a:bodyPr>
          <a:lstStyle/>
          <a:p>
            <a:endParaRPr lang="en-US" dirty="0">
              <a:latin typeface="Gill Sans MT" panose="020B0502020104020203" pitchFamily="34" charset="0"/>
            </a:endParaRPr>
          </a:p>
        </p:txBody>
      </p:sp>
      <p:sp>
        <p:nvSpPr>
          <p:cNvPr id="9" name="TextBox 8"/>
          <p:cNvSpPr txBox="1"/>
          <p:nvPr/>
        </p:nvSpPr>
        <p:spPr>
          <a:xfrm>
            <a:off x="609600" y="6049818"/>
            <a:ext cx="10825018" cy="461665"/>
          </a:xfrm>
          <a:prstGeom prst="rect">
            <a:avLst/>
          </a:prstGeom>
          <a:noFill/>
        </p:spPr>
        <p:txBody>
          <a:bodyPr wrap="square" rtlCol="0">
            <a:spAutoFit/>
          </a:bodyPr>
          <a:lstStyle/>
          <a:p>
            <a:pPr algn="ctr"/>
            <a:r>
              <a:rPr lang="en-US" sz="2400" dirty="0">
                <a:solidFill>
                  <a:schemeClr val="bg1"/>
                </a:solidFill>
                <a:latin typeface="Gill Sans MT" panose="020B0502020104020203" pitchFamily="34" charset="0"/>
              </a:rPr>
              <a:t>Call the Technology Help Desk  [825-2709] for help logging in to your account.</a:t>
            </a:r>
          </a:p>
        </p:txBody>
      </p:sp>
      <p:pic>
        <p:nvPicPr>
          <p:cNvPr id="15" name="Picture 14">
            <a:extLst>
              <a:ext uri="{FF2B5EF4-FFF2-40B4-BE49-F238E27FC236}">
                <a16:creationId xmlns:a16="http://schemas.microsoft.com/office/drawing/2014/main" id="{E25841E2-72DB-7BEE-AA1D-B59F36B28819}"/>
              </a:ext>
            </a:extLst>
          </p:cNvPr>
          <p:cNvPicPr>
            <a:picLocks noChangeAspect="1"/>
          </p:cNvPicPr>
          <p:nvPr/>
        </p:nvPicPr>
        <p:blipFill>
          <a:blip r:embed="rId2"/>
          <a:stretch>
            <a:fillRect/>
          </a:stretch>
        </p:blipFill>
        <p:spPr>
          <a:xfrm>
            <a:off x="3221371" y="1368719"/>
            <a:ext cx="8355035" cy="4588766"/>
          </a:xfrm>
          <a:prstGeom prst="rect">
            <a:avLst/>
          </a:prstGeom>
        </p:spPr>
      </p:pic>
      <p:grpSp>
        <p:nvGrpSpPr>
          <p:cNvPr id="12" name="Group 11"/>
          <p:cNvGrpSpPr/>
          <p:nvPr/>
        </p:nvGrpSpPr>
        <p:grpSpPr>
          <a:xfrm>
            <a:off x="3372373" y="3059934"/>
            <a:ext cx="3238152" cy="1200329"/>
            <a:chOff x="1418463" y="3496162"/>
            <a:chExt cx="2506992" cy="1200329"/>
          </a:xfrm>
        </p:grpSpPr>
        <p:sp>
          <p:nvSpPr>
            <p:cNvPr id="5" name="Right Arrow 4"/>
            <p:cNvSpPr/>
            <p:nvPr/>
          </p:nvSpPr>
          <p:spPr>
            <a:xfrm>
              <a:off x="3103418" y="3990109"/>
              <a:ext cx="822037" cy="212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103417" y="4327608"/>
              <a:ext cx="822037" cy="212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18463" y="3496162"/>
              <a:ext cx="2253673" cy="1200329"/>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Enter your username &amp; password</a:t>
              </a:r>
            </a:p>
          </p:txBody>
        </p:sp>
      </p:grpSp>
      <p:sp>
        <p:nvSpPr>
          <p:cNvPr id="2" name="Rectangle: Rounded Corners 1">
            <a:extLst>
              <a:ext uri="{FF2B5EF4-FFF2-40B4-BE49-F238E27FC236}">
                <a16:creationId xmlns:a16="http://schemas.microsoft.com/office/drawing/2014/main" id="{A19636DA-D377-D4E5-89EF-9F9A5EB4A364}"/>
              </a:ext>
            </a:extLst>
          </p:cNvPr>
          <p:cNvSpPr/>
          <p:nvPr/>
        </p:nvSpPr>
        <p:spPr>
          <a:xfrm>
            <a:off x="6517341" y="4103816"/>
            <a:ext cx="1990165" cy="7640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Virginia Peninsula Community College | Hampton VA">
            <a:extLst>
              <a:ext uri="{FF2B5EF4-FFF2-40B4-BE49-F238E27FC236}">
                <a16:creationId xmlns:a16="http://schemas.microsoft.com/office/drawing/2014/main" id="{E21795DF-FD62-7466-E8AA-E05B31AFA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24" y="220906"/>
            <a:ext cx="1284922" cy="1284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4000"/>
                                        <p:tgtEl>
                                          <p:spTgt spid="12"/>
                                        </p:tgtEl>
                                      </p:cBhvr>
                                    </p:animEffect>
                                    <p:anim calcmode="lin" valueType="num">
                                      <p:cBhvr>
                                        <p:cTn id="8" dur="4000" fill="hold"/>
                                        <p:tgtEl>
                                          <p:spTgt spid="12"/>
                                        </p:tgtEl>
                                        <p:attrNameLst>
                                          <p:attrName>ppt_w</p:attrName>
                                        </p:attrNameLst>
                                      </p:cBhvr>
                                      <p:tavLst>
                                        <p:tav tm="0" fmla="#ppt_w*sin(2.5*pi*$)">
                                          <p:val>
                                            <p:fltVal val="0"/>
                                          </p:val>
                                        </p:tav>
                                        <p:tav tm="100000">
                                          <p:val>
                                            <p:fltVal val="1"/>
                                          </p:val>
                                        </p:tav>
                                      </p:tavLst>
                                    </p:anim>
                                    <p:anim calcmode="lin" valueType="num">
                                      <p:cBhvr>
                                        <p:cTn id="9" dur="4000" fill="hold"/>
                                        <p:tgtEl>
                                          <p:spTgt spid="12"/>
                                        </p:tgtEl>
                                        <p:attrNameLst>
                                          <p:attrName>ppt_h</p:attrName>
                                        </p:attrNameLst>
                                      </p:cBhvr>
                                      <p:tavLst>
                                        <p:tav tm="0">
                                          <p:val>
                                            <p:strVal val="#ppt_h"/>
                                          </p:val>
                                        </p:tav>
                                        <p:tav tm="100000">
                                          <p:val>
                                            <p:strVal val="#ppt_h"/>
                                          </p:val>
                                        </p:tav>
                                      </p:tavLst>
                                    </p:anim>
                                  </p:childTnLst>
                                </p:cTn>
                              </p:par>
                            </p:childTnLst>
                          </p:cTn>
                        </p:par>
                        <p:par>
                          <p:cTn id="10" fill="hold">
                            <p:stCondLst>
                              <p:cond delay="4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p:nvSpPr>
        <p:spPr>
          <a:xfrm>
            <a:off x="1733646" y="447869"/>
            <a:ext cx="10458353" cy="830997"/>
          </a:xfrm>
          <a:prstGeom prst="rect">
            <a:avLst/>
          </a:prstGeom>
          <a:solidFill>
            <a:schemeClr val="bg1"/>
          </a:solidFill>
        </p:spPr>
        <p:txBody>
          <a:bodyPr wrap="square" rtlCol="0">
            <a:spAutoFit/>
          </a:bodyPr>
          <a:lstStyle/>
          <a:p>
            <a:r>
              <a:rPr lang="en-US" sz="4800" dirty="0">
                <a:solidFill>
                  <a:schemeClr val="tx2"/>
                </a:solidFill>
                <a:latin typeface="Gill Sans MT" panose="020B0502020104020203" pitchFamily="34" charset="0"/>
              </a:rPr>
              <a:t>                  </a:t>
            </a:r>
            <a:r>
              <a:rPr lang="en-US" sz="4800" dirty="0" err="1">
                <a:solidFill>
                  <a:schemeClr val="tx2"/>
                </a:solidFill>
                <a:latin typeface="Gill Sans MT" panose="020B0502020104020203" pitchFamily="34" charset="0"/>
              </a:rPr>
              <a:t>MyVPCC</a:t>
            </a:r>
            <a:endParaRPr lang="en-US" sz="4800" dirty="0">
              <a:solidFill>
                <a:schemeClr val="tx2"/>
              </a:solidFill>
              <a:latin typeface="Gill Sans MT" panose="020B0502020104020203" pitchFamily="34" charset="0"/>
            </a:endParaRPr>
          </a:p>
        </p:txBody>
      </p:sp>
      <p:sp>
        <p:nvSpPr>
          <p:cNvPr id="9" name="Oval 8"/>
          <p:cNvSpPr/>
          <p:nvPr/>
        </p:nvSpPr>
        <p:spPr>
          <a:xfrm>
            <a:off x="2768138" y="2623127"/>
            <a:ext cx="1205345" cy="789601"/>
          </a:xfrm>
          <a:prstGeom prst="ellipse">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84727" y="2530871"/>
            <a:ext cx="1745673" cy="2502364"/>
            <a:chOff x="184727" y="2530871"/>
            <a:chExt cx="1745673" cy="2502364"/>
          </a:xfrm>
        </p:grpSpPr>
        <p:sp>
          <p:nvSpPr>
            <p:cNvPr id="11" name="Oval 10"/>
            <p:cNvSpPr/>
            <p:nvPr/>
          </p:nvSpPr>
          <p:spPr>
            <a:xfrm>
              <a:off x="528301" y="2530871"/>
              <a:ext cx="1205345" cy="748038"/>
            </a:xfrm>
            <a:prstGeom prst="ellipse">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184727" y="3278909"/>
              <a:ext cx="1745673" cy="1754326"/>
            </a:xfrm>
            <a:prstGeom prst="rect">
              <a:avLst/>
            </a:prstGeom>
            <a:noFill/>
          </p:spPr>
          <p:txBody>
            <a:bodyPr wrap="square" rtlCol="0">
              <a:spAutoFit/>
            </a:bodyPr>
            <a:lstStyle/>
            <a:p>
              <a:pPr algn="ctr"/>
              <a:r>
                <a:rPr lang="en-US" dirty="0">
                  <a:solidFill>
                    <a:schemeClr val="bg1"/>
                  </a:solidFill>
                  <a:latin typeface="Gill Sans MT" panose="020B0502020104020203" pitchFamily="34" charset="0"/>
                </a:rPr>
                <a:t>Check out the circled apps for access to important information and resources</a:t>
              </a:r>
            </a:p>
          </p:txBody>
        </p:sp>
      </p:grpSp>
      <p:pic>
        <p:nvPicPr>
          <p:cNvPr id="19" name="Picture 18">
            <a:extLst>
              <a:ext uri="{FF2B5EF4-FFF2-40B4-BE49-F238E27FC236}">
                <a16:creationId xmlns:a16="http://schemas.microsoft.com/office/drawing/2014/main" id="{4BED1C72-425B-BF45-3923-8AEC7A8F33E5}"/>
              </a:ext>
            </a:extLst>
          </p:cNvPr>
          <p:cNvPicPr>
            <a:picLocks noChangeAspect="1"/>
          </p:cNvPicPr>
          <p:nvPr/>
        </p:nvPicPr>
        <p:blipFill>
          <a:blip r:embed="rId2"/>
          <a:stretch>
            <a:fillRect/>
          </a:stretch>
        </p:blipFill>
        <p:spPr>
          <a:xfrm>
            <a:off x="1894780" y="1417950"/>
            <a:ext cx="8874820" cy="4992086"/>
          </a:xfrm>
          <a:prstGeom prst="rect">
            <a:avLst/>
          </a:prstGeom>
        </p:spPr>
      </p:pic>
      <p:sp>
        <p:nvSpPr>
          <p:cNvPr id="10" name="Oval 9"/>
          <p:cNvSpPr/>
          <p:nvPr/>
        </p:nvSpPr>
        <p:spPr>
          <a:xfrm>
            <a:off x="9020216" y="2398734"/>
            <a:ext cx="1205345" cy="789601"/>
          </a:xfrm>
          <a:prstGeom prst="ellipse">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29752" y="2431283"/>
            <a:ext cx="1205345" cy="789601"/>
          </a:xfrm>
          <a:prstGeom prst="ellipse">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322403" y="3370851"/>
            <a:ext cx="1205345" cy="789601"/>
          </a:xfrm>
          <a:prstGeom prst="ellipse">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5603D6E-0060-6D0B-98E7-A99069ADB631}"/>
              </a:ext>
            </a:extLst>
          </p:cNvPr>
          <p:cNvSpPr/>
          <p:nvPr/>
        </p:nvSpPr>
        <p:spPr>
          <a:xfrm>
            <a:off x="6322403" y="2498846"/>
            <a:ext cx="1267204" cy="789601"/>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Virginia Peninsula Community College | Hampton VA">
            <a:extLst>
              <a:ext uri="{FF2B5EF4-FFF2-40B4-BE49-F238E27FC236}">
                <a16:creationId xmlns:a16="http://schemas.microsoft.com/office/drawing/2014/main" id="{D7DE1092-25AA-6205-6694-8C4334852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00" y="193145"/>
            <a:ext cx="1205345" cy="120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14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ppt_x"/>
                                          </p:val>
                                        </p:tav>
                                        <p:tav tm="100000">
                                          <p:val>
                                            <p:strVal val="#ppt_x"/>
                                          </p:val>
                                        </p:tav>
                                      </p:tavLst>
                                    </p:anim>
                                    <p:anim calcmode="lin" valueType="num">
                                      <p:cBhvr additive="base">
                                        <p:cTn id="18" dur="2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000" fill="hold"/>
                                        <p:tgtEl>
                                          <p:spTgt spid="10"/>
                                        </p:tgtEl>
                                        <p:attrNameLst>
                                          <p:attrName>ppt_x</p:attrName>
                                        </p:attrNameLst>
                                      </p:cBhvr>
                                      <p:tavLst>
                                        <p:tav tm="0">
                                          <p:val>
                                            <p:strVal val="#ppt_x"/>
                                          </p:val>
                                        </p:tav>
                                        <p:tav tm="100000">
                                          <p:val>
                                            <p:strVal val="#ppt_x"/>
                                          </p:val>
                                        </p:tav>
                                      </p:tavLst>
                                    </p:anim>
                                    <p:anim calcmode="lin" valueType="num">
                                      <p:cBhvr additive="base">
                                        <p:cTn id="23" dur="20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6" presetClass="emph" presetSubtype="0" fill="hold" nodeType="after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Box 2"/>
          <p:cNvSpPr txBox="1"/>
          <p:nvPr/>
        </p:nvSpPr>
        <p:spPr>
          <a:xfrm>
            <a:off x="1733646" y="447869"/>
            <a:ext cx="10458353" cy="830997"/>
          </a:xfrm>
          <a:prstGeom prst="rect">
            <a:avLst/>
          </a:prstGeom>
          <a:solidFill>
            <a:schemeClr val="bg1"/>
          </a:solidFill>
        </p:spPr>
        <p:txBody>
          <a:bodyPr wrap="square" rtlCol="0">
            <a:spAutoFit/>
          </a:bodyPr>
          <a:lstStyle/>
          <a:p>
            <a:r>
              <a:rPr lang="en-US" sz="4800" dirty="0">
                <a:solidFill>
                  <a:schemeClr val="tx2"/>
                </a:solidFill>
                <a:latin typeface="Gill Sans MT" panose="020B0502020104020203" pitchFamily="34" charset="0"/>
              </a:rPr>
              <a:t>         Academic Calendar </a:t>
            </a:r>
          </a:p>
        </p:txBody>
      </p:sp>
      <p:sp>
        <p:nvSpPr>
          <p:cNvPr id="7" name="TextBox 6"/>
          <p:cNvSpPr txBox="1"/>
          <p:nvPr/>
        </p:nvSpPr>
        <p:spPr>
          <a:xfrm>
            <a:off x="1876262" y="1396806"/>
            <a:ext cx="9956800" cy="2862322"/>
          </a:xfrm>
          <a:prstGeom prst="rect">
            <a:avLst/>
          </a:prstGeom>
          <a:noFill/>
        </p:spPr>
        <p:txBody>
          <a:bodyPr wrap="square" rtlCol="0">
            <a:spAutoFit/>
          </a:bodyPr>
          <a:lstStyle/>
          <a:p>
            <a:r>
              <a:rPr lang="en-US" sz="2000" dirty="0">
                <a:solidFill>
                  <a:schemeClr val="bg1"/>
                </a:solidFill>
                <a:latin typeface="Gill Sans MT" panose="020B0502020104020203" pitchFamily="34" charset="0"/>
              </a:rPr>
              <a:t>The Academic Calendar lists all of the important dates you need to know including:</a:t>
            </a:r>
          </a:p>
          <a:p>
            <a:endParaRPr lang="en-US" sz="2000" dirty="0">
              <a:solidFill>
                <a:schemeClr val="bg1"/>
              </a:solidFill>
              <a:latin typeface="Gill Sans MT" panose="020B0502020104020203" pitchFamily="34" charset="0"/>
            </a:endParaRPr>
          </a:p>
          <a:p>
            <a:pPr marL="285750" indent="-285750">
              <a:buFont typeface="Courier New" panose="02070309020205020404" pitchFamily="49" charset="0"/>
              <a:buChar char="o"/>
            </a:pPr>
            <a:r>
              <a:rPr lang="en-US" sz="2000" dirty="0">
                <a:solidFill>
                  <a:schemeClr val="bg1"/>
                </a:solidFill>
                <a:latin typeface="Gill Sans MT" panose="020B0502020104020203" pitchFamily="34" charset="0"/>
              </a:rPr>
              <a:t>First and last day of classes</a:t>
            </a:r>
          </a:p>
          <a:p>
            <a:pPr marL="285750" indent="-285750">
              <a:buFont typeface="Courier New" panose="02070309020205020404" pitchFamily="49" charset="0"/>
              <a:buChar char="o"/>
            </a:pPr>
            <a:r>
              <a:rPr lang="en-US" sz="2000" dirty="0">
                <a:solidFill>
                  <a:schemeClr val="bg1"/>
                </a:solidFill>
                <a:latin typeface="Gill Sans MT" panose="020B0502020104020203" pitchFamily="34" charset="0"/>
              </a:rPr>
              <a:t>Last date to drop classes for a refund</a:t>
            </a:r>
          </a:p>
          <a:p>
            <a:pPr marL="285750" indent="-285750">
              <a:buFont typeface="Courier New" panose="02070309020205020404" pitchFamily="49" charset="0"/>
              <a:buChar char="o"/>
            </a:pPr>
            <a:r>
              <a:rPr lang="en-US" sz="2000" dirty="0">
                <a:solidFill>
                  <a:schemeClr val="bg1"/>
                </a:solidFill>
                <a:latin typeface="Gill Sans MT" panose="020B0502020104020203" pitchFamily="34" charset="0"/>
              </a:rPr>
              <a:t>Last date to withdraw from a class for a grade of “W”</a:t>
            </a:r>
          </a:p>
          <a:p>
            <a:pPr marL="285750" indent="-285750">
              <a:buFont typeface="Courier New" panose="02070309020205020404" pitchFamily="49" charset="0"/>
              <a:buChar char="o"/>
            </a:pPr>
            <a:r>
              <a:rPr lang="en-US" sz="2000" dirty="0">
                <a:solidFill>
                  <a:schemeClr val="bg1"/>
                </a:solidFill>
                <a:latin typeface="Gill Sans MT" panose="020B0502020104020203" pitchFamily="34" charset="0"/>
              </a:rPr>
              <a:t>And many more important dates and deadlines</a:t>
            </a:r>
          </a:p>
          <a:p>
            <a:endParaRPr lang="en-US" sz="2000" dirty="0">
              <a:solidFill>
                <a:schemeClr val="bg1"/>
              </a:solidFill>
              <a:latin typeface="Gill Sans MT" panose="020B0502020104020203" pitchFamily="34" charset="0"/>
            </a:endParaRPr>
          </a:p>
          <a:p>
            <a:r>
              <a:rPr lang="en-US" sz="2000" dirty="0">
                <a:solidFill>
                  <a:schemeClr val="bg1"/>
                </a:solidFill>
                <a:latin typeface="Gill Sans MT" panose="020B0502020104020203" pitchFamily="34" charset="0"/>
              </a:rPr>
              <a:t>The calendar you follow varies based on where you are taking classes. </a:t>
            </a:r>
          </a:p>
          <a:p>
            <a:pPr marL="285750" indent="-285750">
              <a:buFont typeface="Courier New" panose="02070309020205020404" pitchFamily="49" charset="0"/>
              <a:buChar char="o"/>
            </a:pPr>
            <a:endParaRPr lang="en-US" sz="2000" dirty="0">
              <a:solidFill>
                <a:schemeClr val="bg1"/>
              </a:solidFill>
              <a:latin typeface="Gill Sans MT" panose="020B0502020104020203" pitchFamily="34" charset="0"/>
            </a:endParaRPr>
          </a:p>
        </p:txBody>
      </p:sp>
      <p:grpSp>
        <p:nvGrpSpPr>
          <p:cNvPr id="15" name="Group 14"/>
          <p:cNvGrpSpPr/>
          <p:nvPr/>
        </p:nvGrpSpPr>
        <p:grpSpPr>
          <a:xfrm>
            <a:off x="1733646" y="4290482"/>
            <a:ext cx="4567401" cy="1823691"/>
            <a:chOff x="1733646" y="4290482"/>
            <a:chExt cx="4567401" cy="1823691"/>
          </a:xfrm>
        </p:grpSpPr>
        <p:pic>
          <p:nvPicPr>
            <p:cNvPr id="10" name="Picture 9" descr="Calendar PNG Transparent Images | PNG All">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646" y="4290482"/>
              <a:ext cx="1655618" cy="1655618"/>
            </a:xfrm>
            <a:prstGeom prst="rect">
              <a:avLst/>
            </a:prstGeom>
          </p:spPr>
        </p:pic>
        <p:sp>
          <p:nvSpPr>
            <p:cNvPr id="12" name="TextBox 11">
              <a:hlinkClick r:id="rId2" action="ppaction://hlinksldjump"/>
            </p:cNvPr>
            <p:cNvSpPr txBox="1"/>
            <p:nvPr/>
          </p:nvSpPr>
          <p:spPr>
            <a:xfrm>
              <a:off x="3724101" y="4482957"/>
              <a:ext cx="2576946" cy="1631216"/>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In-School</a:t>
              </a:r>
            </a:p>
            <a:p>
              <a:r>
                <a:rPr lang="en-US" sz="2400" dirty="0">
                  <a:solidFill>
                    <a:schemeClr val="bg1"/>
                  </a:solidFill>
                  <a:latin typeface="Gill Sans MT" panose="020B0502020104020203" pitchFamily="34" charset="0"/>
                </a:rPr>
                <a:t>Academic Calendar</a:t>
              </a:r>
            </a:p>
            <a:p>
              <a:r>
                <a:rPr lang="en-US" sz="1400" dirty="0">
                  <a:solidFill>
                    <a:schemeClr val="bg1"/>
                  </a:solidFill>
                  <a:latin typeface="Gill Sans MT" panose="020B0502020104020203" pitchFamily="34" charset="0"/>
                </a:rPr>
                <a:t>(classes in your high school)</a:t>
              </a:r>
            </a:p>
            <a:p>
              <a:endParaRPr lang="en-US" sz="1400" dirty="0">
                <a:solidFill>
                  <a:schemeClr val="bg1"/>
                </a:solidFill>
                <a:latin typeface="Gill Sans MT" panose="020B0502020104020203" pitchFamily="34" charset="0"/>
              </a:endParaRPr>
            </a:p>
          </p:txBody>
        </p:sp>
      </p:grpSp>
      <p:grpSp>
        <p:nvGrpSpPr>
          <p:cNvPr id="16" name="Group 15"/>
          <p:cNvGrpSpPr/>
          <p:nvPr/>
        </p:nvGrpSpPr>
        <p:grpSpPr>
          <a:xfrm>
            <a:off x="6763162" y="4292212"/>
            <a:ext cx="4614189" cy="1652159"/>
            <a:chOff x="6763162" y="4292212"/>
            <a:chExt cx="4614189" cy="1652159"/>
          </a:xfrm>
        </p:grpSpPr>
        <p:pic>
          <p:nvPicPr>
            <p:cNvPr id="11" name="Picture 10">
              <a:hlinkClick r:id="rId4"/>
            </p:cNvPr>
            <p:cNvPicPr>
              <a:picLocks noChangeAspect="1"/>
            </p:cNvPicPr>
            <p:nvPr/>
          </p:nvPicPr>
          <p:blipFill>
            <a:blip r:embed="rId5"/>
            <a:stretch>
              <a:fillRect/>
            </a:stretch>
          </p:blipFill>
          <p:spPr>
            <a:xfrm>
              <a:off x="6763162" y="4292212"/>
              <a:ext cx="1658256" cy="1652159"/>
            </a:xfrm>
            <a:prstGeom prst="rect">
              <a:avLst/>
            </a:prstGeom>
          </p:spPr>
        </p:pic>
        <p:sp>
          <p:nvSpPr>
            <p:cNvPr id="14" name="TextBox 13">
              <a:hlinkClick r:id="rId4"/>
            </p:cNvPr>
            <p:cNvSpPr txBox="1"/>
            <p:nvPr/>
          </p:nvSpPr>
          <p:spPr>
            <a:xfrm>
              <a:off x="8800405" y="4488528"/>
              <a:ext cx="2576946" cy="1415772"/>
            </a:xfrm>
            <a:prstGeom prst="rect">
              <a:avLst/>
            </a:prstGeom>
            <a:noFill/>
          </p:spPr>
          <p:txBody>
            <a:bodyPr wrap="square" rtlCol="0">
              <a:spAutoFit/>
            </a:bodyPr>
            <a:lstStyle/>
            <a:p>
              <a:r>
                <a:rPr lang="en-US" sz="2400" dirty="0">
                  <a:solidFill>
                    <a:schemeClr val="bg1"/>
                  </a:solidFill>
                  <a:latin typeface="Gill Sans MT" panose="020B0502020104020203" pitchFamily="34" charset="0"/>
                  <a:hlinkClick r:id="rId4"/>
                </a:rPr>
                <a:t>On-Campus</a:t>
              </a:r>
            </a:p>
            <a:p>
              <a:r>
                <a:rPr lang="en-US" sz="2400" dirty="0">
                  <a:solidFill>
                    <a:schemeClr val="bg1"/>
                  </a:solidFill>
                  <a:latin typeface="Gill Sans MT" panose="020B0502020104020203" pitchFamily="34" charset="0"/>
                  <a:hlinkClick r:id="rId4"/>
                </a:rPr>
                <a:t>Academic Calendar</a:t>
              </a:r>
            </a:p>
            <a:p>
              <a:r>
                <a:rPr lang="en-US" sz="1400" dirty="0">
                  <a:solidFill>
                    <a:schemeClr val="bg1"/>
                  </a:solidFill>
                  <a:latin typeface="Gill Sans MT" panose="020B0502020104020203" pitchFamily="34" charset="0"/>
                  <a:hlinkClick r:id="rId4"/>
                </a:rPr>
                <a:t>(classes at Virginia Peninsula)</a:t>
              </a:r>
              <a:endParaRPr lang="en-US" sz="1400" dirty="0">
                <a:solidFill>
                  <a:schemeClr val="bg1"/>
                </a:solidFill>
                <a:latin typeface="Gill Sans MT" panose="020B0502020104020203" pitchFamily="34" charset="0"/>
              </a:endParaRPr>
            </a:p>
          </p:txBody>
        </p:sp>
      </p:grpSp>
      <p:pic>
        <p:nvPicPr>
          <p:cNvPr id="14338" name="Picture 2" descr="Virginia Peninsula Community College | Hampton VA">
            <a:extLst>
              <a:ext uri="{FF2B5EF4-FFF2-40B4-BE49-F238E27FC236}">
                <a16:creationId xmlns:a16="http://schemas.microsoft.com/office/drawing/2014/main" id="{990CF7C4-86EF-5BCA-0CC0-8F27A3D2C4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813" y="381450"/>
            <a:ext cx="963833" cy="96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5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0"/>
                            </p:stCondLst>
                            <p:childTnLst>
                              <p:par>
                                <p:cTn id="21" presetID="2" presetClass="entr" presetSubtype="4"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7000"/>
                            </p:stCondLst>
                            <p:childTnLst>
                              <p:par>
                                <p:cTn id="26" presetID="2" presetClass="entr" presetSubtype="4" fill="hold"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 calcmode="lin" valueType="num">
                                      <p:cBhvr additive="base">
                                        <p:cTn id="28"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9000"/>
                            </p:stCondLst>
                            <p:childTnLst>
                              <p:par>
                                <p:cTn id="31" presetID="2" presetClass="entr" presetSubtype="4" fill="hold" nodeType="after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4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4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3000"/>
                            </p:stCondLst>
                            <p:childTnLst>
                              <p:par>
                                <p:cTn id="36" presetID="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2000" fill="hold"/>
                                        <p:tgtEl>
                                          <p:spTgt spid="15"/>
                                        </p:tgtEl>
                                        <p:attrNameLst>
                                          <p:attrName>ppt_x</p:attrName>
                                        </p:attrNameLst>
                                      </p:cBhvr>
                                      <p:tavLst>
                                        <p:tav tm="0">
                                          <p:val>
                                            <p:strVal val="#ppt_x"/>
                                          </p:val>
                                        </p:tav>
                                        <p:tav tm="100000">
                                          <p:val>
                                            <p:strVal val="#ppt_x"/>
                                          </p:val>
                                        </p:tav>
                                      </p:tavLst>
                                    </p:anim>
                                    <p:anim calcmode="lin" valueType="num">
                                      <p:cBhvr additive="base">
                                        <p:cTn id="39" dur="20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15000"/>
                            </p:stCondLst>
                            <p:childTnLst>
                              <p:par>
                                <p:cTn id="41" presetID="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000" fill="hold"/>
                                        <p:tgtEl>
                                          <p:spTgt spid="16"/>
                                        </p:tgtEl>
                                        <p:attrNameLst>
                                          <p:attrName>ppt_x</p:attrName>
                                        </p:attrNameLst>
                                      </p:cBhvr>
                                      <p:tavLst>
                                        <p:tav tm="0">
                                          <p:val>
                                            <p:strVal val="#ppt_x"/>
                                          </p:val>
                                        </p:tav>
                                        <p:tav tm="100000">
                                          <p:val>
                                            <p:strVal val="#ppt_x"/>
                                          </p:val>
                                        </p:tav>
                                      </p:tavLst>
                                    </p:anim>
                                    <p:anim calcmode="lin" valueType="num">
                                      <p:cBhvr additive="base">
                                        <p:cTn id="44"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1733647" y="280089"/>
            <a:ext cx="8848536" cy="830997"/>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Gill Sans MT" panose="020B0502020104020203" pitchFamily="34" charset="0"/>
                <a:ea typeface="+mn-ea"/>
                <a:cs typeface="+mn-cs"/>
              </a:rPr>
              <a:t>                Grades</a:t>
            </a:r>
            <a:r>
              <a:rPr kumimoji="0" lang="en-US" sz="4800" b="0" i="0" u="none" strike="noStrike" kern="1200" cap="none" spc="0" normalizeH="0" baseline="0" noProof="0" dirty="0">
                <a:ln>
                  <a:noFill/>
                </a:ln>
                <a:solidFill>
                  <a:srgbClr val="522C6D"/>
                </a:solidFill>
                <a:effectLst/>
                <a:uLnTx/>
                <a:uFillTx/>
                <a:latin typeface="Gill Sans MT" panose="020B0502020104020203" pitchFamily="34" charset="0"/>
                <a:ea typeface="+mn-ea"/>
                <a:cs typeface="+mn-cs"/>
              </a:rPr>
              <a:t>     </a:t>
            </a:r>
          </a:p>
        </p:txBody>
      </p:sp>
      <p:sp>
        <p:nvSpPr>
          <p:cNvPr id="7" name="TextBox 6"/>
          <p:cNvSpPr txBox="1"/>
          <p:nvPr/>
        </p:nvSpPr>
        <p:spPr>
          <a:xfrm>
            <a:off x="1939636" y="1514764"/>
            <a:ext cx="9956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5" name="TextBox 4"/>
          <p:cNvSpPr txBox="1"/>
          <p:nvPr/>
        </p:nvSpPr>
        <p:spPr>
          <a:xfrm>
            <a:off x="1681017" y="1296852"/>
            <a:ext cx="9735128" cy="5568191"/>
          </a:xfrm>
          <a:prstGeom prst="rect">
            <a:avLst/>
          </a:prstGeom>
          <a:noFill/>
        </p:spPr>
        <p:txBody>
          <a:bodyPr wrap="square" rtlCol="0">
            <a:spAutoFit/>
          </a:bodyPr>
          <a:lstStyle/>
          <a:p>
            <a:pPr marL="571500" marR="0" indent="-342900">
              <a:lnSpc>
                <a:spcPct val="107000"/>
              </a:lnSpc>
              <a:spcBef>
                <a:spcPts val="0"/>
              </a:spcBef>
              <a:spcAft>
                <a:spcPts val="800"/>
              </a:spcAft>
              <a:buFont typeface="Courier New" panose="02070309020205020404" pitchFamily="49" charset="0"/>
              <a:buChar char="o"/>
            </a:pPr>
            <a:r>
              <a:rPr lang="en-US" sz="24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The grades of A, B, C and D are passing grades, but only A, B and C transfer to other institutions. The grade of F is a failing grade.  </a:t>
            </a:r>
          </a:p>
          <a:p>
            <a:pPr marL="571500" marR="0" indent="-342900">
              <a:lnSpc>
                <a:spcPct val="107000"/>
              </a:lnSpc>
              <a:spcBef>
                <a:spcPts val="0"/>
              </a:spcBef>
              <a:spcAft>
                <a:spcPts val="800"/>
              </a:spcAft>
              <a:buFont typeface="Courier New" panose="02070309020205020404" pitchFamily="49" charset="0"/>
              <a:buChar char="o"/>
            </a:pPr>
            <a:r>
              <a:rPr lang="en-US" sz="24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The quality of performance in any academic course is reported by a letter grade, the assignment of which is the responsibility of the instructor. </a:t>
            </a:r>
          </a:p>
          <a:p>
            <a:pPr marL="685800" lvl="1">
              <a:lnSpc>
                <a:spcPct val="107000"/>
              </a:lnSpc>
              <a:spcAft>
                <a:spcPts val="800"/>
              </a:spcAft>
            </a:pPr>
            <a:r>
              <a:rPr lang="en-US" sz="24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a:t>
            </a:r>
            <a:r>
              <a:rPr lang="en-US" sz="20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A	Excellent: 4 grade points per credit</a:t>
            </a:r>
          </a:p>
          <a:p>
            <a:pPr marL="685800" lvl="1">
              <a:lnSpc>
                <a:spcPct val="107000"/>
              </a:lnSpc>
              <a:spcAft>
                <a:spcPts val="800"/>
              </a:spcAft>
            </a:pPr>
            <a:r>
              <a:rPr lang="en-US" sz="20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B	Good: 3 grade points per credit</a:t>
            </a:r>
          </a:p>
          <a:p>
            <a:pPr marL="685800" lvl="1">
              <a:lnSpc>
                <a:spcPct val="107000"/>
              </a:lnSpc>
              <a:spcAft>
                <a:spcPts val="800"/>
              </a:spcAft>
            </a:pPr>
            <a:r>
              <a:rPr lang="en-US" sz="20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C	Average: 2 grade points per credit</a:t>
            </a:r>
          </a:p>
          <a:p>
            <a:pPr marL="685800" lvl="1">
              <a:lnSpc>
                <a:spcPct val="107000"/>
              </a:lnSpc>
              <a:spcAft>
                <a:spcPts val="800"/>
              </a:spcAft>
            </a:pPr>
            <a:r>
              <a:rPr lang="en-US" sz="20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D	Poor: 1 grade point per credit</a:t>
            </a:r>
          </a:p>
          <a:p>
            <a:pPr marL="685800" lvl="1">
              <a:lnSpc>
                <a:spcPct val="107000"/>
              </a:lnSpc>
              <a:spcAft>
                <a:spcPts val="800"/>
              </a:spcAft>
            </a:pPr>
            <a:r>
              <a:rPr lang="en-US" sz="2000" b="1"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F	Failure: 0 grade points per credit</a:t>
            </a:r>
          </a:p>
          <a:p>
            <a:pPr marL="685800" lvl="1">
              <a:lnSpc>
                <a:spcPct val="107000"/>
              </a:lnSpc>
              <a:spcAft>
                <a:spcPts val="800"/>
              </a:spcAft>
            </a:pPr>
            <a:r>
              <a:rPr lang="en-US" sz="2000" b="1" dirty="0">
                <a:solidFill>
                  <a:schemeClr val="bg2">
                    <a:lumMod val="10000"/>
                  </a:schemeClr>
                </a:solidFill>
                <a:latin typeface="Gill Sans MT" panose="020B0502020104020203" pitchFamily="34" charset="0"/>
                <a:ea typeface="Calibri" panose="020F0502020204030204" pitchFamily="34" charset="0"/>
                <a:cs typeface="Times New Roman" panose="02020603050405020304" pitchFamily="18" charset="0"/>
              </a:rPr>
              <a:t>**</a:t>
            </a:r>
            <a:r>
              <a:rPr lang="en-US" sz="2000" dirty="0">
                <a:solidFill>
                  <a:schemeClr val="bg2">
                    <a:lumMod val="10000"/>
                  </a:schemeClr>
                </a:solidFill>
                <a:effectLst/>
                <a:latin typeface="Gill Sans MT" panose="020B0502020104020203" pitchFamily="34" charset="0"/>
                <a:ea typeface="Calibri" panose="020F0502020204030204" pitchFamily="34" charset="0"/>
                <a:cs typeface="Times New Roman" panose="02020603050405020304" pitchFamily="18" charset="0"/>
              </a:rPr>
              <a:t>Note that </a:t>
            </a:r>
            <a:r>
              <a:rPr lang="en-US" sz="2000" dirty="0">
                <a:solidFill>
                  <a:schemeClr val="bg2">
                    <a:lumMod val="10000"/>
                  </a:schemeClr>
                </a:solidFill>
                <a:latin typeface="Gill Sans MT" panose="020B0502020104020203" pitchFamily="34" charset="0"/>
                <a:ea typeface="Calibri" panose="020F0502020204030204" pitchFamily="34" charset="0"/>
                <a:cs typeface="Times New Roman" panose="02020603050405020304" pitchFamily="18" charset="0"/>
              </a:rPr>
              <a:t>Virginia Peninsula</a:t>
            </a:r>
            <a:r>
              <a:rPr lang="en-US" sz="2000" dirty="0">
                <a:solidFill>
                  <a:schemeClr val="bg2">
                    <a:lumMod val="10000"/>
                  </a:schemeClr>
                </a:solidFill>
                <a:effectLst/>
                <a:latin typeface="Gill Sans MT" panose="020B0502020104020203" pitchFamily="34" charset="0"/>
                <a:ea typeface="Calibri" panose="020F0502020204030204" pitchFamily="34" charset="0"/>
                <a:cs typeface="Times New Roman" panose="02020603050405020304" pitchFamily="18" charset="0"/>
              </a:rPr>
              <a:t> does not assign + or – grades</a:t>
            </a:r>
          </a:p>
          <a:p>
            <a:pPr marL="685800" lvl="1">
              <a:lnSpc>
                <a:spcPct val="107000"/>
              </a:lnSpc>
              <a:spcAft>
                <a:spcPts val="800"/>
              </a:spcAft>
            </a:pPr>
            <a:r>
              <a:rPr lang="en-US" sz="2000" dirty="0">
                <a:solidFill>
                  <a:schemeClr val="bg2">
                    <a:lumMod val="10000"/>
                  </a:schemeClr>
                </a:solidFill>
                <a:latin typeface="Gill Sans MT" panose="020B0502020104020203" pitchFamily="34" charset="0"/>
                <a:ea typeface="Calibri" panose="020F0502020204030204" pitchFamily="34" charset="0"/>
                <a:cs typeface="Times New Roman" panose="02020603050405020304" pitchFamily="18" charset="0"/>
              </a:rPr>
              <a:t>Remember, the grades you earn at college are permanent, and will be seen by employers, University admissions staff, etc.  </a:t>
            </a:r>
            <a:endParaRPr lang="en-US" sz="2000" dirty="0">
              <a:solidFill>
                <a:schemeClr val="bg2">
                  <a:lumMod val="10000"/>
                </a:schemeClr>
              </a:solidFill>
              <a:effectLst/>
              <a:latin typeface="Gill Sans MT" panose="020B0502020104020203" pitchFamily="34" charset="0"/>
              <a:ea typeface="Calibri" panose="020F0502020204030204" pitchFamily="34" charset="0"/>
              <a:cs typeface="Times New Roman" panose="02020603050405020304" pitchFamily="18" charset="0"/>
            </a:endParaRPr>
          </a:p>
        </p:txBody>
      </p:sp>
      <p:pic>
        <p:nvPicPr>
          <p:cNvPr id="15362" name="Picture 2" descr="Virginia Peninsula Community College | Hampton VA">
            <a:extLst>
              <a:ext uri="{FF2B5EF4-FFF2-40B4-BE49-F238E27FC236}">
                <a16:creationId xmlns:a16="http://schemas.microsoft.com/office/drawing/2014/main" id="{95D6AAB7-6ED4-3CA0-73E0-EE58778C8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75" y="159806"/>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6000"/>
                                        <p:tgtEl>
                                          <p:spTgt spid="5">
                                            <p:txEl>
                                              <p:pRg st="0" end="0"/>
                                            </p:txEl>
                                          </p:spTgt>
                                        </p:tgtEl>
                                      </p:cBhvr>
                                    </p:animEffect>
                                    <p:anim calcmode="lin" valueType="num">
                                      <p:cBhvr>
                                        <p:cTn id="8" dur="6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6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6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6000"/>
                                        <p:tgtEl>
                                          <p:spTgt spid="5">
                                            <p:txEl>
                                              <p:pRg st="1" end="1"/>
                                            </p:txEl>
                                          </p:spTgt>
                                        </p:tgtEl>
                                      </p:cBhvr>
                                    </p:animEffect>
                                    <p:anim calcmode="lin" valueType="num">
                                      <p:cBhvr>
                                        <p:cTn id="14" dur="6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6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20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2000"/>
                                        <p:tgtEl>
                                          <p:spTgt spid="5">
                                            <p:txEl>
                                              <p:pRg st="2" end="2"/>
                                            </p:txEl>
                                          </p:spTgt>
                                        </p:tgtEl>
                                      </p:cBhvr>
                                    </p:animEffect>
                                    <p:anim calcmode="lin" valueType="num">
                                      <p:cBhvr>
                                        <p:cTn id="20"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4000"/>
                            </p:stCondLst>
                            <p:childTnLst>
                              <p:par>
                                <p:cTn id="23" presetID="42"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2000"/>
                                        <p:tgtEl>
                                          <p:spTgt spid="5">
                                            <p:txEl>
                                              <p:pRg st="3" end="3"/>
                                            </p:txEl>
                                          </p:spTgt>
                                        </p:tgtEl>
                                      </p:cBhvr>
                                    </p:animEffect>
                                    <p:anim calcmode="lin" valueType="num">
                                      <p:cBhvr>
                                        <p:cTn id="26"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6000"/>
                            </p:stCondLst>
                            <p:childTnLst>
                              <p:par>
                                <p:cTn id="29" presetID="42"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2000"/>
                                        <p:tgtEl>
                                          <p:spTgt spid="5">
                                            <p:txEl>
                                              <p:pRg st="4" end="4"/>
                                            </p:txEl>
                                          </p:spTgt>
                                        </p:tgtEl>
                                      </p:cBhvr>
                                    </p:animEffect>
                                    <p:anim calcmode="lin" valueType="num">
                                      <p:cBhvr>
                                        <p:cTn id="32"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8000"/>
                            </p:stCondLst>
                            <p:childTnLst>
                              <p:par>
                                <p:cTn id="35" presetID="42" presetClass="entr" presetSubtype="0"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2000"/>
                                        <p:tgtEl>
                                          <p:spTgt spid="5">
                                            <p:txEl>
                                              <p:pRg st="5" end="5"/>
                                            </p:txEl>
                                          </p:spTgt>
                                        </p:tgtEl>
                                      </p:cBhvr>
                                    </p:animEffect>
                                    <p:anim calcmode="lin" valueType="num">
                                      <p:cBhvr>
                                        <p:cTn id="38"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20000"/>
                            </p:stCondLst>
                            <p:childTnLst>
                              <p:par>
                                <p:cTn id="41" presetID="42" presetClass="entr" presetSubtype="0" fill="hold"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2000"/>
                                        <p:tgtEl>
                                          <p:spTgt spid="5">
                                            <p:txEl>
                                              <p:pRg st="6" end="6"/>
                                            </p:txEl>
                                          </p:spTgt>
                                        </p:tgtEl>
                                      </p:cBhvr>
                                    </p:animEffect>
                                    <p:anim calcmode="lin" valueType="num">
                                      <p:cBhvr>
                                        <p:cTn id="44"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22000"/>
                            </p:stCondLst>
                            <p:childTnLst>
                              <p:par>
                                <p:cTn id="47" presetID="42" presetClass="entr" presetSubtype="0" fill="hold" nodeType="after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2000"/>
                                        <p:tgtEl>
                                          <p:spTgt spid="5">
                                            <p:txEl>
                                              <p:pRg st="7" end="7"/>
                                            </p:txEl>
                                          </p:spTgt>
                                        </p:tgtEl>
                                      </p:cBhvr>
                                    </p:animEffect>
                                    <p:anim calcmode="lin" valueType="num">
                                      <p:cBhvr>
                                        <p:cTn id="50"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2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24000"/>
                            </p:stCondLst>
                            <p:childTnLst>
                              <p:par>
                                <p:cTn id="53" presetID="42" presetClass="entr" presetSubtype="0" fill="hold"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2000"/>
                                        <p:tgtEl>
                                          <p:spTgt spid="5">
                                            <p:txEl>
                                              <p:pRg st="8" end="8"/>
                                            </p:txEl>
                                          </p:spTgt>
                                        </p:tgtEl>
                                      </p:cBhvr>
                                    </p:animEffect>
                                    <p:anim calcmode="lin" valueType="num">
                                      <p:cBhvr>
                                        <p:cTn id="56" dur="2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2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Box 2"/>
          <p:cNvSpPr txBox="1"/>
          <p:nvPr/>
        </p:nvSpPr>
        <p:spPr>
          <a:xfrm>
            <a:off x="1733646" y="447869"/>
            <a:ext cx="10458353" cy="830997"/>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Gill Sans MT" panose="020B0502020104020203" pitchFamily="34" charset="0"/>
                <a:ea typeface="+mn-ea"/>
                <a:cs typeface="+mn-cs"/>
              </a:rPr>
              <a:t>             Withdrawal</a:t>
            </a:r>
          </a:p>
        </p:txBody>
      </p:sp>
      <p:sp>
        <p:nvSpPr>
          <p:cNvPr id="7" name="TextBox 6"/>
          <p:cNvSpPr txBox="1"/>
          <p:nvPr/>
        </p:nvSpPr>
        <p:spPr>
          <a:xfrm>
            <a:off x="1939636" y="1514764"/>
            <a:ext cx="9956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5" name="TextBox 4"/>
          <p:cNvSpPr txBox="1"/>
          <p:nvPr/>
        </p:nvSpPr>
        <p:spPr>
          <a:xfrm>
            <a:off x="1681017" y="1278866"/>
            <a:ext cx="9735128" cy="55092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You are strongly encouraged to withdraw from a course if it is likely that you will earn a D or F</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 grade of D will not transfer to another college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 grade of D or F will become a permanent part of your record and negatively impact your GPA</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200" dirty="0">
                <a:solidFill>
                  <a:srgbClr val="FFFFFF"/>
                </a:solidFill>
                <a:latin typeface="Gill Sans MT" panose="020B0502020104020203" pitchFamily="34" charset="0"/>
              </a:rPr>
              <a:t>A grade of W will become a permanent part of your record but will not negatively impact your GPA</a:t>
            </a:r>
            <a:endPar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Withdrawal deadline are established each semester and vary with the location of the class. You MUST withdraw on or before the established deadline to receive a “W” grade instead of a “D” or “F”</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ALWAYS speak to the instructor and counselor before you </a:t>
            </a:r>
            <a:r>
              <a:rPr lang="en-US" sz="2200" dirty="0">
                <a:solidFill>
                  <a:srgbClr val="FFFFFF"/>
                </a:solidFill>
                <a:latin typeface="Gill Sans MT" panose="020B0502020104020203" pitchFamily="34" charset="0"/>
              </a:rPr>
              <a:t>make a decision</a:t>
            </a:r>
            <a:endPar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If you choose to withdraw,  contact a dual enrollment coordinator or your high school counselor to discuss the withdrawal process</a:t>
            </a:r>
          </a:p>
        </p:txBody>
      </p:sp>
      <p:pic>
        <p:nvPicPr>
          <p:cNvPr id="16386" name="Picture 2" descr="Virginia Peninsula Community College | Hampton VA">
            <a:extLst>
              <a:ext uri="{FF2B5EF4-FFF2-40B4-BE49-F238E27FC236}">
                <a16:creationId xmlns:a16="http://schemas.microsoft.com/office/drawing/2014/main" id="{CEDAE566-37B3-3CDC-7DCC-A76708105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84" y="327586"/>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0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8000"/>
                            </p:stCondLst>
                            <p:childTnLst>
                              <p:par>
                                <p:cTn id="30" presetID="2" presetClass="entr" presetSubtype="4"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0"/>
                            </p:stCondLst>
                            <p:childTnLst>
                              <p:par>
                                <p:cTn id="35" presetID="2" presetClass="entr" presetSubtype="4" fill="hold"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2000"/>
                            </p:stCondLst>
                            <p:childTnLst>
                              <p:par>
                                <p:cTn id="40" presetID="2" presetClass="entr" presetSubtype="4" fill="hold" nodeType="after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 calcmode="lin" valueType="num">
                                      <p:cBhvr additive="base">
                                        <p:cTn id="42" dur="2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TextBox 2"/>
          <p:cNvSpPr txBox="1"/>
          <p:nvPr/>
        </p:nvSpPr>
        <p:spPr>
          <a:xfrm>
            <a:off x="1733646" y="447869"/>
            <a:ext cx="10458353" cy="830997"/>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Gill Sans MT" panose="020B0502020104020203" pitchFamily="34" charset="0"/>
                <a:ea typeface="+mn-ea"/>
                <a:cs typeface="+mn-cs"/>
              </a:rPr>
              <a:t>            Student Services   </a:t>
            </a:r>
          </a:p>
        </p:txBody>
      </p:sp>
      <p:sp>
        <p:nvSpPr>
          <p:cNvPr id="15" name="TextBox 14"/>
          <p:cNvSpPr txBox="1"/>
          <p:nvPr/>
        </p:nvSpPr>
        <p:spPr>
          <a:xfrm>
            <a:off x="3003259" y="1979802"/>
            <a:ext cx="6780821" cy="2246769"/>
          </a:xfrm>
          <a:prstGeom prst="rect">
            <a:avLst/>
          </a:prstGeom>
          <a:noFill/>
        </p:spPr>
        <p:txBody>
          <a:bodyPr wrap="square" rtlCol="0">
            <a:spAutoFit/>
          </a:bodyPr>
          <a:lstStyle/>
          <a:p>
            <a:r>
              <a:rPr lang="en-US" sz="2800" dirty="0">
                <a:solidFill>
                  <a:schemeClr val="bg1"/>
                </a:solidFill>
                <a:latin typeface="Gill Sans MT" panose="020B0502020104020203" pitchFamily="34" charset="0"/>
              </a:rPr>
              <a:t>All dual enrollment students have access to the same services as other Virginia Peninsula students. Please take advantage of them to support your success at Virginia Peninsula Community College and beyond!</a:t>
            </a:r>
          </a:p>
        </p:txBody>
      </p:sp>
      <p:pic>
        <p:nvPicPr>
          <p:cNvPr id="18434" name="Picture 2" descr="Virginia Peninsula Community College | Hampton VA">
            <a:extLst>
              <a:ext uri="{FF2B5EF4-FFF2-40B4-BE49-F238E27FC236}">
                <a16:creationId xmlns:a16="http://schemas.microsoft.com/office/drawing/2014/main" id="{EF8B372B-039C-C991-5CF2-44534954B6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143" y="426611"/>
            <a:ext cx="873512" cy="87351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9E53892-9ABB-E031-C8B2-71A8FD242CE4}"/>
              </a:ext>
            </a:extLst>
          </p:cNvPr>
          <p:cNvGrpSpPr/>
          <p:nvPr/>
        </p:nvGrpSpPr>
        <p:grpSpPr>
          <a:xfrm>
            <a:off x="581253" y="4257703"/>
            <a:ext cx="1669408" cy="1600186"/>
            <a:chOff x="5244726" y="3458375"/>
            <a:chExt cx="4057495" cy="4241705"/>
          </a:xfrm>
        </p:grpSpPr>
        <p:pic>
          <p:nvPicPr>
            <p:cNvPr id="4" name="Picture 3" descr="File:Disability symbols.svg - Wikipedia">
              <a:hlinkClick r:id="rId3"/>
              <a:extLst>
                <a:ext uri="{FF2B5EF4-FFF2-40B4-BE49-F238E27FC236}">
                  <a16:creationId xmlns:a16="http://schemas.microsoft.com/office/drawing/2014/main" id="{21D6C640-31E7-7E1C-02C1-72155E7B1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508" y="3458375"/>
              <a:ext cx="2303182" cy="2303180"/>
            </a:xfrm>
            <a:prstGeom prst="rect">
              <a:avLst/>
            </a:prstGeom>
          </p:spPr>
        </p:pic>
        <p:sp>
          <p:nvSpPr>
            <p:cNvPr id="5" name="TextBox 4">
              <a:extLst>
                <a:ext uri="{FF2B5EF4-FFF2-40B4-BE49-F238E27FC236}">
                  <a16:creationId xmlns:a16="http://schemas.microsoft.com/office/drawing/2014/main" id="{3444817C-DDC9-D2BA-812D-A7C0355E8D88}"/>
                </a:ext>
              </a:extLst>
            </p:cNvPr>
            <p:cNvSpPr txBox="1"/>
            <p:nvPr/>
          </p:nvSpPr>
          <p:spPr>
            <a:xfrm>
              <a:off x="5244726" y="5334141"/>
              <a:ext cx="4057495" cy="2365939"/>
            </a:xfrm>
            <a:prstGeom prst="rect">
              <a:avLst/>
            </a:prstGeom>
            <a:noFill/>
          </p:spPr>
          <p:txBody>
            <a:bodyPr wrap="square" rtlCol="0">
              <a:spAutoFit/>
            </a:bodyPr>
            <a:lstStyle/>
            <a:p>
              <a:pPr algn="ctr"/>
              <a:r>
                <a:rPr lang="en-US" sz="2000" b="1" dirty="0">
                  <a:solidFill>
                    <a:schemeClr val="tx2"/>
                  </a:solidFill>
                  <a:latin typeface="Gill Sans MT" panose="020B0502020104020203" pitchFamily="34" charset="0"/>
                </a:rPr>
                <a:t>Office</a:t>
              </a:r>
              <a:r>
                <a:rPr lang="en-US" sz="3200" b="1" dirty="0">
                  <a:solidFill>
                    <a:schemeClr val="tx2"/>
                  </a:solidFill>
                  <a:latin typeface="Gill Sans MT" panose="020B0502020104020203" pitchFamily="34" charset="0"/>
                </a:rPr>
                <a:t> </a:t>
              </a:r>
              <a:r>
                <a:rPr lang="en-US" sz="2000" b="1" dirty="0">
                  <a:solidFill>
                    <a:schemeClr val="tx2"/>
                  </a:solidFill>
                  <a:latin typeface="Gill Sans MT" panose="020B0502020104020203" pitchFamily="34" charset="0"/>
                </a:rPr>
                <a:t>of</a:t>
              </a:r>
              <a:r>
                <a:rPr lang="en-US" sz="3200" b="1" dirty="0">
                  <a:solidFill>
                    <a:schemeClr val="tx2"/>
                  </a:solidFill>
                  <a:latin typeface="Gill Sans MT" panose="020B0502020104020203" pitchFamily="34" charset="0"/>
                </a:rPr>
                <a:t>  </a:t>
              </a:r>
              <a:r>
                <a:rPr lang="en-US" sz="2000" b="1" dirty="0">
                  <a:solidFill>
                    <a:schemeClr val="tx2"/>
                  </a:solidFill>
                  <a:latin typeface="Gill Sans MT" panose="020B0502020104020203" pitchFamily="34" charset="0"/>
                </a:rPr>
                <a:t>Accessibility</a:t>
              </a:r>
            </a:p>
          </p:txBody>
        </p:sp>
      </p:grpSp>
      <p:grpSp>
        <p:nvGrpSpPr>
          <p:cNvPr id="6" name="Group 5">
            <a:extLst>
              <a:ext uri="{FF2B5EF4-FFF2-40B4-BE49-F238E27FC236}">
                <a16:creationId xmlns:a16="http://schemas.microsoft.com/office/drawing/2014/main" id="{092EDE6C-ED62-7130-2757-27BEA0423AFB}"/>
              </a:ext>
            </a:extLst>
          </p:cNvPr>
          <p:cNvGrpSpPr/>
          <p:nvPr/>
        </p:nvGrpSpPr>
        <p:grpSpPr>
          <a:xfrm>
            <a:off x="9954551" y="4257703"/>
            <a:ext cx="1303298" cy="1869095"/>
            <a:chOff x="8950036" y="2401275"/>
            <a:chExt cx="2410691" cy="3073256"/>
          </a:xfrm>
        </p:grpSpPr>
        <p:pic>
          <p:nvPicPr>
            <p:cNvPr id="7" name="Picture 6" descr="Clipart - Presentation icon">
              <a:hlinkClick r:id="rId5"/>
              <a:extLst>
                <a:ext uri="{FF2B5EF4-FFF2-40B4-BE49-F238E27FC236}">
                  <a16:creationId xmlns:a16="http://schemas.microsoft.com/office/drawing/2014/main" id="{37489122-123A-8CF6-A8F6-528FEF598A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0036" y="2401275"/>
              <a:ext cx="2328945" cy="2160743"/>
            </a:xfrm>
            <a:prstGeom prst="rect">
              <a:avLst/>
            </a:prstGeom>
          </p:spPr>
        </p:pic>
        <p:sp>
          <p:nvSpPr>
            <p:cNvPr id="8" name="TextBox 7">
              <a:hlinkClick r:id="rId5"/>
              <a:extLst>
                <a:ext uri="{FF2B5EF4-FFF2-40B4-BE49-F238E27FC236}">
                  <a16:creationId xmlns:a16="http://schemas.microsoft.com/office/drawing/2014/main" id="{E4CF7236-42B3-19D9-3111-6CC0F55DD100}"/>
                </a:ext>
              </a:extLst>
            </p:cNvPr>
            <p:cNvSpPr txBox="1"/>
            <p:nvPr/>
          </p:nvSpPr>
          <p:spPr>
            <a:xfrm>
              <a:off x="8950036" y="4765870"/>
              <a:ext cx="2410691" cy="708661"/>
            </a:xfrm>
            <a:prstGeom prst="rect">
              <a:avLst/>
            </a:prstGeom>
            <a:noFill/>
          </p:spPr>
          <p:txBody>
            <a:bodyPr wrap="square" rtlCol="0">
              <a:spAutoFit/>
            </a:bodyPr>
            <a:lstStyle/>
            <a:p>
              <a:pPr algn="ctr"/>
              <a:r>
                <a:rPr lang="en-US" sz="2000" b="1" dirty="0">
                  <a:solidFill>
                    <a:schemeClr val="tx2"/>
                  </a:solidFill>
                  <a:latin typeface="Gill Sans MT" panose="020B0502020104020203" pitchFamily="34" charset="0"/>
                </a:rPr>
                <a:t>Tutoring</a:t>
              </a:r>
            </a:p>
          </p:txBody>
        </p:sp>
      </p:grpSp>
      <p:sp>
        <p:nvSpPr>
          <p:cNvPr id="9" name="TextBox 8">
            <a:extLst>
              <a:ext uri="{FF2B5EF4-FFF2-40B4-BE49-F238E27FC236}">
                <a16:creationId xmlns:a16="http://schemas.microsoft.com/office/drawing/2014/main" id="{9121B83E-6313-4C49-DA52-F848F9D62D7D}"/>
              </a:ext>
            </a:extLst>
          </p:cNvPr>
          <p:cNvSpPr txBox="1"/>
          <p:nvPr/>
        </p:nvSpPr>
        <p:spPr>
          <a:xfrm>
            <a:off x="557179" y="5893724"/>
            <a:ext cx="1733013" cy="369332"/>
          </a:xfrm>
          <a:prstGeom prst="rect">
            <a:avLst/>
          </a:prstGeom>
          <a:noFill/>
        </p:spPr>
        <p:txBody>
          <a:bodyPr wrap="square" rtlCol="0">
            <a:spAutoFit/>
          </a:bodyPr>
          <a:lstStyle/>
          <a:p>
            <a:pPr algn="ctr"/>
            <a:r>
              <a:rPr lang="en-US" b="1" dirty="0"/>
              <a:t>oas@vpcc.edu</a:t>
            </a:r>
            <a:endParaRPr lang="en-US" sz="3600" dirty="0">
              <a:solidFill>
                <a:schemeClr val="bg1"/>
              </a:solidFill>
              <a:latin typeface="Gill Sans MT" panose="020B0502020104020203" pitchFamily="34" charset="0"/>
            </a:endParaRPr>
          </a:p>
        </p:txBody>
      </p:sp>
      <p:grpSp>
        <p:nvGrpSpPr>
          <p:cNvPr id="12" name="Group 11">
            <a:extLst>
              <a:ext uri="{FF2B5EF4-FFF2-40B4-BE49-F238E27FC236}">
                <a16:creationId xmlns:a16="http://schemas.microsoft.com/office/drawing/2014/main" id="{A7F77FB5-5902-218A-E2C6-EA602ED692B0}"/>
              </a:ext>
            </a:extLst>
          </p:cNvPr>
          <p:cNvGrpSpPr/>
          <p:nvPr/>
        </p:nvGrpSpPr>
        <p:grpSpPr>
          <a:xfrm>
            <a:off x="3352899" y="4538445"/>
            <a:ext cx="1462382" cy="1744910"/>
            <a:chOff x="5332703" y="2464491"/>
            <a:chExt cx="2303179" cy="2930461"/>
          </a:xfrm>
        </p:grpSpPr>
        <p:sp>
          <p:nvSpPr>
            <p:cNvPr id="13" name="TextBox 12">
              <a:hlinkClick r:id="rId7"/>
              <a:extLst>
                <a:ext uri="{FF2B5EF4-FFF2-40B4-BE49-F238E27FC236}">
                  <a16:creationId xmlns:a16="http://schemas.microsoft.com/office/drawing/2014/main" id="{94F78266-074C-C38D-C87D-67497AF867CA}"/>
                </a:ext>
              </a:extLst>
            </p:cNvPr>
            <p:cNvSpPr txBox="1"/>
            <p:nvPr/>
          </p:nvSpPr>
          <p:spPr>
            <a:xfrm>
              <a:off x="5332703" y="4765870"/>
              <a:ext cx="2303179" cy="629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22C6D"/>
                  </a:solidFill>
                  <a:effectLst/>
                  <a:uLnTx/>
                  <a:uFillTx/>
                  <a:latin typeface="Gill Sans MT" panose="020B0502020104020203" pitchFamily="34" charset="0"/>
                  <a:ea typeface="+mn-ea"/>
                  <a:cs typeface="+mn-cs"/>
                </a:rPr>
                <a:t>Library</a:t>
              </a:r>
            </a:p>
          </p:txBody>
        </p:sp>
        <p:pic>
          <p:nvPicPr>
            <p:cNvPr id="14" name="Picture 13" descr="File:Educación.svg - Wikimedia Commons">
              <a:hlinkClick r:id="rId7"/>
              <a:extLst>
                <a:ext uri="{FF2B5EF4-FFF2-40B4-BE49-F238E27FC236}">
                  <a16:creationId xmlns:a16="http://schemas.microsoft.com/office/drawing/2014/main" id="{9FFBDE6D-2429-0B9D-40CF-FDDDDADC37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67137" y="2464491"/>
              <a:ext cx="2034309" cy="2034309"/>
            </a:xfrm>
            <a:prstGeom prst="rect">
              <a:avLst/>
            </a:prstGeom>
          </p:spPr>
        </p:pic>
      </p:grpSp>
      <p:pic>
        <p:nvPicPr>
          <p:cNvPr id="22" name="Picture 21" descr="Technology PNG Transparent Images | PNG All">
            <a:hlinkClick r:id="rId9"/>
            <a:extLst>
              <a:ext uri="{FF2B5EF4-FFF2-40B4-BE49-F238E27FC236}">
                <a16:creationId xmlns:a16="http://schemas.microsoft.com/office/drawing/2014/main" id="{AE23BCAD-479C-8A28-8AF6-95A86D66A29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64236" y="4417702"/>
            <a:ext cx="1833923" cy="1375442"/>
          </a:xfrm>
          <a:prstGeom prst="rect">
            <a:avLst/>
          </a:prstGeom>
        </p:spPr>
      </p:pic>
      <p:sp>
        <p:nvSpPr>
          <p:cNvPr id="24" name="TextBox 23">
            <a:extLst>
              <a:ext uri="{FF2B5EF4-FFF2-40B4-BE49-F238E27FC236}">
                <a16:creationId xmlns:a16="http://schemas.microsoft.com/office/drawing/2014/main" id="{53F17A60-72FE-3024-C2FE-7A626680A9CF}"/>
              </a:ext>
            </a:extLst>
          </p:cNvPr>
          <p:cNvSpPr txBox="1"/>
          <p:nvPr/>
        </p:nvSpPr>
        <p:spPr>
          <a:xfrm>
            <a:off x="6459525" y="5842747"/>
            <a:ext cx="18339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22C6D"/>
                </a:solidFill>
                <a:effectLst/>
                <a:uLnTx/>
                <a:uFillTx/>
                <a:latin typeface="Gill Sans MT" panose="020B0502020104020203" pitchFamily="34" charset="0"/>
                <a:ea typeface="+mn-ea"/>
                <a:cs typeface="+mn-cs"/>
              </a:rPr>
              <a:t>Technology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22C6D"/>
                </a:solidFill>
                <a:effectLst/>
                <a:uLnTx/>
                <a:uFillTx/>
                <a:latin typeface="Gill Sans MT" panose="020B0502020104020203" pitchFamily="34" charset="0"/>
                <a:ea typeface="+mn-ea"/>
                <a:cs typeface="+mn-cs"/>
              </a:rPr>
              <a:t>Help Desk</a:t>
            </a:r>
          </a:p>
        </p:txBody>
      </p:sp>
    </p:spTree>
    <p:extLst>
      <p:ext uri="{BB962C8B-B14F-4D97-AF65-F5344CB8AC3E}">
        <p14:creationId xmlns:p14="http://schemas.microsoft.com/office/powerpoint/2010/main" val="400163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3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15">
                                            <p:txEl>
                                              <p:pRg st="0" end="0"/>
                                            </p:txEl>
                                          </p:spTgt>
                                        </p:tgtEl>
                                      </p:cBhvr>
                                    </p:animEffect>
                                  </p:childTnLst>
                                </p:cTn>
                              </p:par>
                            </p:childTnLst>
                          </p:cTn>
                        </p:par>
                        <p:par>
                          <p:cTn id="10" fill="hold">
                            <p:stCondLst>
                              <p:cond delay="3000"/>
                            </p:stCondLst>
                            <p:childTnLst>
                              <p:par>
                                <p:cTn id="11" presetID="8" presetClass="emph" presetSubtype="0" fill="hold" nodeType="afterEffect">
                                  <p:stCondLst>
                                    <p:cond delay="0"/>
                                  </p:stCondLst>
                                  <p:childTnLst>
                                    <p:animRot by="21600000">
                                      <p:cBhvr>
                                        <p:cTn id="12" dur="4000" fill="hold"/>
                                        <p:tgtEl>
                                          <p:spTgt spid="2"/>
                                        </p:tgtEl>
                                        <p:attrNameLst>
                                          <p:attrName>r</p:attrName>
                                        </p:attrNameLst>
                                      </p:cBhvr>
                                    </p:animRot>
                                  </p:childTnLst>
                                </p:cTn>
                              </p:par>
                            </p:childTnLst>
                          </p:cTn>
                        </p:par>
                        <p:par>
                          <p:cTn id="13" fill="hold">
                            <p:stCondLst>
                              <p:cond delay="7000"/>
                            </p:stCondLst>
                            <p:childTnLst>
                              <p:par>
                                <p:cTn id="14" presetID="8" presetClass="emph" presetSubtype="0" fill="hold" nodeType="afterEffect">
                                  <p:stCondLst>
                                    <p:cond delay="0"/>
                                  </p:stCondLst>
                                  <p:childTnLst>
                                    <p:animRot by="21600000">
                                      <p:cBhvr>
                                        <p:cTn id="15" dur="4000" fill="hold"/>
                                        <p:tgtEl>
                                          <p:spTgt spid="6"/>
                                        </p:tgtEl>
                                        <p:attrNameLst>
                                          <p:attrName>r</p:attrName>
                                        </p:attrNameLst>
                                      </p:cBhvr>
                                    </p:animRot>
                                  </p:childTnLst>
                                </p:cTn>
                              </p:par>
                            </p:childTnLst>
                          </p:cTn>
                        </p:par>
                        <p:par>
                          <p:cTn id="16" fill="hold">
                            <p:stCondLst>
                              <p:cond delay="11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4000"/>
                                        <p:tgtEl>
                                          <p:spTgt spid="9"/>
                                        </p:tgtEl>
                                      </p:cBhvr>
                                    </p:animEffect>
                                  </p:childTnLst>
                                </p:cTn>
                              </p:par>
                            </p:childTnLst>
                          </p:cTn>
                        </p:par>
                        <p:par>
                          <p:cTn id="20" fill="hold">
                            <p:stCondLst>
                              <p:cond delay="15000"/>
                            </p:stCondLst>
                            <p:childTnLst>
                              <p:par>
                                <p:cTn id="21" presetID="8" presetClass="emph" presetSubtype="0" fill="hold" nodeType="afterEffect">
                                  <p:stCondLst>
                                    <p:cond delay="0"/>
                                  </p:stCondLst>
                                  <p:childTnLst>
                                    <p:animRot by="21600000">
                                      <p:cBhvr>
                                        <p:cTn id="22"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extBox 2"/>
          <p:cNvSpPr txBox="1"/>
          <p:nvPr/>
        </p:nvSpPr>
        <p:spPr>
          <a:xfrm>
            <a:off x="1733646" y="447869"/>
            <a:ext cx="10458353"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Gill Sans MT" panose="020B0502020104020203" pitchFamily="34" charset="0"/>
                <a:ea typeface="+mn-ea"/>
                <a:cs typeface="+mn-cs"/>
              </a:rPr>
              <a:t>Student ID card &amp; Parking Permit</a:t>
            </a:r>
          </a:p>
        </p:txBody>
      </p:sp>
      <p:cxnSp>
        <p:nvCxnSpPr>
          <p:cNvPr id="7" name="Straight Connector 6"/>
          <p:cNvCxnSpPr/>
          <p:nvPr/>
        </p:nvCxnSpPr>
        <p:spPr>
          <a:xfrm>
            <a:off x="6307040" y="1607128"/>
            <a:ext cx="1396" cy="398035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154545" y="2041236"/>
            <a:ext cx="4507346" cy="3546242"/>
            <a:chOff x="1154545" y="2041236"/>
            <a:chExt cx="4507346" cy="3546242"/>
          </a:xfrm>
        </p:grpSpPr>
        <p:pic>
          <p:nvPicPr>
            <p:cNvPr id="12" name="Picture 11" descr="Elenchi classi prime | ISIS Arturo Malignani">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25663"/>
            <a:stretch/>
          </p:blipFill>
          <p:spPr>
            <a:xfrm>
              <a:off x="1856510" y="2041236"/>
              <a:ext cx="2438400" cy="1812636"/>
            </a:xfrm>
            <a:prstGeom prst="rect">
              <a:avLst/>
            </a:prstGeom>
          </p:spPr>
        </p:pic>
        <p:sp>
          <p:nvSpPr>
            <p:cNvPr id="13" name="TextBox 12"/>
            <p:cNvSpPr txBox="1"/>
            <p:nvPr/>
          </p:nvSpPr>
          <p:spPr>
            <a:xfrm>
              <a:off x="1154545" y="4017818"/>
              <a:ext cx="4507346" cy="1569660"/>
            </a:xfrm>
            <a:prstGeom prst="rect">
              <a:avLst/>
            </a:prstGeom>
            <a:noFill/>
          </p:spPr>
          <p:txBody>
            <a:bodyPr wrap="square" rtlCol="0">
              <a:spAutoFit/>
            </a:bodyPr>
            <a:lstStyle/>
            <a:p>
              <a:r>
                <a:rPr lang="en-US" sz="2400" dirty="0">
                  <a:solidFill>
                    <a:schemeClr val="bg1"/>
                  </a:solidFill>
                  <a:latin typeface="Gill Sans MT" panose="020B0502020104020203" pitchFamily="34" charset="0"/>
                </a:rPr>
                <a:t>Bring with you:</a:t>
              </a:r>
            </a:p>
            <a:p>
              <a:pPr marL="800100" lvl="1" indent="-342900">
                <a:buFont typeface="Wingdings" panose="05000000000000000000" pitchFamily="2" charset="2"/>
                <a:buChar char="ü"/>
              </a:pPr>
              <a:r>
                <a:rPr lang="en-US" sz="2400" dirty="0">
                  <a:solidFill>
                    <a:schemeClr val="bg1"/>
                  </a:solidFill>
                  <a:latin typeface="Gill Sans MT" panose="020B0502020104020203" pitchFamily="34" charset="0"/>
                </a:rPr>
                <a:t>State or government issued identification</a:t>
              </a:r>
            </a:p>
            <a:p>
              <a:pPr marL="800100" lvl="1" indent="-342900">
                <a:buFont typeface="Wingdings" panose="05000000000000000000" pitchFamily="2" charset="2"/>
                <a:buChar char="ü"/>
              </a:pPr>
              <a:r>
                <a:rPr lang="en-US" sz="2400" dirty="0">
                  <a:solidFill>
                    <a:schemeClr val="bg1"/>
                  </a:solidFill>
                  <a:latin typeface="Gill Sans MT" panose="020B0502020104020203" pitchFamily="34" charset="0"/>
                </a:rPr>
                <a:t>Student ID # (EMPLID)</a:t>
              </a:r>
            </a:p>
          </p:txBody>
        </p:sp>
      </p:grpSp>
      <p:grpSp>
        <p:nvGrpSpPr>
          <p:cNvPr id="23" name="Group 22"/>
          <p:cNvGrpSpPr/>
          <p:nvPr/>
        </p:nvGrpSpPr>
        <p:grpSpPr>
          <a:xfrm>
            <a:off x="6953585" y="2085108"/>
            <a:ext cx="4184072" cy="3687035"/>
            <a:chOff x="6953585" y="2085108"/>
            <a:chExt cx="4184072" cy="3687035"/>
          </a:xfrm>
        </p:grpSpPr>
        <p:pic>
          <p:nvPicPr>
            <p:cNvPr id="16" name="Picture 15" descr="Clipart - Car icon">
              <a:hlinkClick r:id="rId2"/>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6217" y="2085108"/>
              <a:ext cx="2135328" cy="1768764"/>
            </a:xfrm>
            <a:prstGeom prst="rect">
              <a:avLst/>
            </a:prstGeom>
          </p:spPr>
        </p:pic>
        <p:sp>
          <p:nvSpPr>
            <p:cNvPr id="18" name="TextBox 17">
              <a:hlinkClick r:id="rId2"/>
            </p:cNvPr>
            <p:cNvSpPr txBox="1"/>
            <p:nvPr/>
          </p:nvSpPr>
          <p:spPr>
            <a:xfrm>
              <a:off x="6953585" y="4202483"/>
              <a:ext cx="4184072" cy="1569660"/>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solidFill>
                    <a:schemeClr val="bg1"/>
                  </a:solidFill>
                  <a:latin typeface="Gill Sans MT" panose="020B0502020104020203" pitchFamily="34" charset="0"/>
                </a:rPr>
                <a:t>Complete Parking Permit application form online</a:t>
              </a:r>
            </a:p>
            <a:p>
              <a:pPr marL="342900" indent="-342900">
                <a:buFont typeface="Wingdings" panose="05000000000000000000" pitchFamily="2" charset="2"/>
                <a:buChar char="ü"/>
              </a:pPr>
              <a:r>
                <a:rPr lang="en-US" sz="2400" dirty="0">
                  <a:solidFill>
                    <a:schemeClr val="bg1"/>
                  </a:solidFill>
                  <a:latin typeface="Gill Sans MT" panose="020B0502020104020203" pitchFamily="34" charset="0"/>
                </a:rPr>
                <a:t>Bring to ID/Parking office to pick up permit</a:t>
              </a:r>
            </a:p>
          </p:txBody>
        </p:sp>
      </p:grpSp>
      <p:sp>
        <p:nvSpPr>
          <p:cNvPr id="19" name="TextBox 18"/>
          <p:cNvSpPr txBox="1"/>
          <p:nvPr/>
        </p:nvSpPr>
        <p:spPr>
          <a:xfrm>
            <a:off x="114300" y="6003636"/>
            <a:ext cx="11747500" cy="523220"/>
          </a:xfrm>
          <a:prstGeom prst="rect">
            <a:avLst/>
          </a:prstGeom>
          <a:noFill/>
        </p:spPr>
        <p:txBody>
          <a:bodyPr wrap="square" rtlCol="0">
            <a:spAutoFit/>
          </a:bodyPr>
          <a:lstStyle/>
          <a:p>
            <a:pPr algn="ctr"/>
            <a:r>
              <a:rPr lang="en-US" sz="2800" dirty="0">
                <a:solidFill>
                  <a:schemeClr val="bg1"/>
                </a:solidFill>
                <a:latin typeface="Gill Sans MT" panose="020B0502020104020203" pitchFamily="34" charset="0"/>
              </a:rPr>
              <a:t>Hampton campus: Library                     Historic Triangle campus: room 115</a:t>
            </a:r>
          </a:p>
        </p:txBody>
      </p:sp>
      <p:pic>
        <p:nvPicPr>
          <p:cNvPr id="21506" name="Picture 2" descr="Virginia Peninsula Community College | Hampton VA">
            <a:extLst>
              <a:ext uri="{FF2B5EF4-FFF2-40B4-BE49-F238E27FC236}">
                <a16:creationId xmlns:a16="http://schemas.microsoft.com/office/drawing/2014/main" id="{101A49D9-3B19-C6EF-A319-74B255B41A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357" y="331144"/>
            <a:ext cx="1060289" cy="106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9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725">
                                          <p:stCondLst>
                                            <p:cond delay="0"/>
                                          </p:stCondLst>
                                        </p:cTn>
                                        <p:tgtEl>
                                          <p:spTgt spid="23"/>
                                        </p:tgtEl>
                                      </p:cBhvr>
                                    </p:animEffect>
                                    <p:anim calcmode="lin" valueType="num">
                                      <p:cBhvr>
                                        <p:cTn id="25" dur="2278"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6" dur="830"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7" dur="830" tmFilter="0, 0; 0.125,0.2665; 0.25,0.4; 0.375,0.465; 0.5,0.5;  0.625,0.535; 0.75,0.6; 0.875,0.7335; 1,1">
                                          <p:stCondLst>
                                            <p:cond delay="830"/>
                                          </p:stCondLst>
                                        </p:cTn>
                                        <p:tgtEl>
                                          <p:spTgt spid="23"/>
                                        </p:tgtEl>
                                        <p:attrNameLst>
                                          <p:attrName>ppt_y</p:attrName>
                                        </p:attrNameLst>
                                      </p:cBhvr>
                                      <p:tavLst>
                                        <p:tav tm="0" fmla="#ppt_y-sin(pi*$)/9">
                                          <p:val>
                                            <p:fltVal val="0"/>
                                          </p:val>
                                        </p:tav>
                                        <p:tav tm="100000">
                                          <p:val>
                                            <p:fltVal val="1"/>
                                          </p:val>
                                        </p:tav>
                                      </p:tavLst>
                                    </p:anim>
                                    <p:anim calcmode="lin" valueType="num">
                                      <p:cBhvr>
                                        <p:cTn id="28" dur="415" tmFilter="0, 0; 0.125,0.2665; 0.25,0.4; 0.375,0.465; 0.5,0.5;  0.625,0.535; 0.75,0.6; 0.875,0.7335; 1,1">
                                          <p:stCondLst>
                                            <p:cond delay="1655"/>
                                          </p:stCondLst>
                                        </p:cTn>
                                        <p:tgtEl>
                                          <p:spTgt spid="23"/>
                                        </p:tgtEl>
                                        <p:attrNameLst>
                                          <p:attrName>ppt_y</p:attrName>
                                        </p:attrNameLst>
                                      </p:cBhvr>
                                      <p:tavLst>
                                        <p:tav tm="0" fmla="#ppt_y-sin(pi*$)/27">
                                          <p:val>
                                            <p:fltVal val="0"/>
                                          </p:val>
                                        </p:tav>
                                        <p:tav tm="100000">
                                          <p:val>
                                            <p:fltVal val="1"/>
                                          </p:val>
                                        </p:tav>
                                      </p:tavLst>
                                    </p:anim>
                                    <p:anim calcmode="lin" valueType="num">
                                      <p:cBhvr>
                                        <p:cTn id="29" dur="205" tmFilter="0, 0; 0.125,0.2665; 0.25,0.4; 0.375,0.465; 0.5,0.5;  0.625,0.535; 0.75,0.6; 0.875,0.7335; 1,1">
                                          <p:stCondLst>
                                            <p:cond delay="2070"/>
                                          </p:stCondLst>
                                        </p:cTn>
                                        <p:tgtEl>
                                          <p:spTgt spid="23"/>
                                        </p:tgtEl>
                                        <p:attrNameLst>
                                          <p:attrName>ppt_y</p:attrName>
                                        </p:attrNameLst>
                                      </p:cBhvr>
                                      <p:tavLst>
                                        <p:tav tm="0" fmla="#ppt_y-sin(pi*$)/81">
                                          <p:val>
                                            <p:fltVal val="0"/>
                                          </p:val>
                                        </p:tav>
                                        <p:tav tm="100000">
                                          <p:val>
                                            <p:fltVal val="1"/>
                                          </p:val>
                                        </p:tav>
                                      </p:tavLst>
                                    </p:anim>
                                    <p:animScale>
                                      <p:cBhvr>
                                        <p:cTn id="30" dur="33">
                                          <p:stCondLst>
                                            <p:cond delay="812"/>
                                          </p:stCondLst>
                                        </p:cTn>
                                        <p:tgtEl>
                                          <p:spTgt spid="23"/>
                                        </p:tgtEl>
                                      </p:cBhvr>
                                      <p:to x="100000" y="60000"/>
                                    </p:animScale>
                                    <p:animScale>
                                      <p:cBhvr>
                                        <p:cTn id="31" dur="207" decel="50000">
                                          <p:stCondLst>
                                            <p:cond delay="845"/>
                                          </p:stCondLst>
                                        </p:cTn>
                                        <p:tgtEl>
                                          <p:spTgt spid="23"/>
                                        </p:tgtEl>
                                      </p:cBhvr>
                                      <p:to x="100000" y="100000"/>
                                    </p:animScale>
                                    <p:animScale>
                                      <p:cBhvr>
                                        <p:cTn id="32" dur="33">
                                          <p:stCondLst>
                                            <p:cond delay="1640"/>
                                          </p:stCondLst>
                                        </p:cTn>
                                        <p:tgtEl>
                                          <p:spTgt spid="23"/>
                                        </p:tgtEl>
                                      </p:cBhvr>
                                      <p:to x="100000" y="80000"/>
                                    </p:animScale>
                                    <p:animScale>
                                      <p:cBhvr>
                                        <p:cTn id="33" dur="207" decel="50000">
                                          <p:stCondLst>
                                            <p:cond delay="1673"/>
                                          </p:stCondLst>
                                        </p:cTn>
                                        <p:tgtEl>
                                          <p:spTgt spid="23"/>
                                        </p:tgtEl>
                                      </p:cBhvr>
                                      <p:to x="100000" y="100000"/>
                                    </p:animScale>
                                    <p:animScale>
                                      <p:cBhvr>
                                        <p:cTn id="34" dur="33">
                                          <p:stCondLst>
                                            <p:cond delay="2052"/>
                                          </p:stCondLst>
                                        </p:cTn>
                                        <p:tgtEl>
                                          <p:spTgt spid="23"/>
                                        </p:tgtEl>
                                      </p:cBhvr>
                                      <p:to x="100000" y="90000"/>
                                    </p:animScale>
                                    <p:animScale>
                                      <p:cBhvr>
                                        <p:cTn id="35" dur="207" decel="50000">
                                          <p:stCondLst>
                                            <p:cond delay="2085"/>
                                          </p:stCondLst>
                                        </p:cTn>
                                        <p:tgtEl>
                                          <p:spTgt spid="23"/>
                                        </p:tgtEl>
                                      </p:cBhvr>
                                      <p:to x="100000" y="100000"/>
                                    </p:animScale>
                                    <p:animScale>
                                      <p:cBhvr>
                                        <p:cTn id="36" dur="33">
                                          <p:stCondLst>
                                            <p:cond delay="2260"/>
                                          </p:stCondLst>
                                        </p:cTn>
                                        <p:tgtEl>
                                          <p:spTgt spid="23"/>
                                        </p:tgtEl>
                                      </p:cBhvr>
                                      <p:to x="100000" y="95000"/>
                                    </p:animScale>
                                    <p:animScale>
                                      <p:cBhvr>
                                        <p:cTn id="37" dur="207" decel="50000">
                                          <p:stCondLst>
                                            <p:cond delay="2293"/>
                                          </p:stCondLst>
                                        </p:cTn>
                                        <p:tgtEl>
                                          <p:spTgt spid="23"/>
                                        </p:tgtEl>
                                      </p:cBhvr>
                                      <p:to x="100000" y="100000"/>
                                    </p:animScale>
                                  </p:childTnLst>
                                </p:cTn>
                              </p:par>
                              <p:par>
                                <p:cTn id="38" presetID="1" presetClass="entr" presetSubtype="0" fill="hold" grpId="0" nodeType="withEffect">
                                  <p:stCondLst>
                                    <p:cond delay="0"/>
                                  </p:stCondLst>
                                  <p:childTnLst>
                                    <p:set>
                                      <p:cBhvr>
                                        <p:cTn id="39" dur="1" fill="hold">
                                          <p:stCondLst>
                                            <p:cond delay="39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rot="16200000">
            <a:off x="-2530146" y="2967336"/>
            <a:ext cx="6858001"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522C6D">
                      <a:lumMod val="75000"/>
                    </a:srgbClr>
                  </a:solidFill>
                  <a:prstDash val="solid"/>
                </a:ln>
                <a:solidFill>
                  <a:srgbClr val="FFFFFF"/>
                </a:solidFill>
                <a:effectLst>
                  <a:outerShdw dist="38100" dir="2640000" algn="bl" rotWithShape="0">
                    <a:srgbClr val="522C6D">
                      <a:lumMod val="75000"/>
                    </a:srgbClr>
                  </a:outerShdw>
                </a:effectLst>
                <a:uLnTx/>
                <a:uFillTx/>
                <a:latin typeface="Gill Sans MT" panose="020B0502020104020203" pitchFamily="34" charset="0"/>
                <a:ea typeface="+mn-ea"/>
                <a:cs typeface="+mn-cs"/>
              </a:rPr>
              <a:t>Student Handbook</a:t>
            </a:r>
          </a:p>
        </p:txBody>
      </p:sp>
      <p:pic>
        <p:nvPicPr>
          <p:cNvPr id="5124" name="Picture 4" descr="https://northcentralus1-mediap.svc.ms/transform/thumbnail?provider=spo&amp;inputFormat=jpg&amp;cs=fFNQTw&amp;docid=https%3A%2F%2Fthomasnelsoncommunityc.sharepoint.com%3A443%2F_api%2Fv2.0%2Fdrives%2Fb!38Oo028l9UyxwQCqdSb_Yw1geow65TdEj8CYRm56qWJqdgN_U8osTKrQK1qjnf_Q%2Fitems%2F01OFMWFQTJXTLT4MQBXBG3LIZJTFWZCB5A%3Fversion%3DPublished&amp;access_token=eyJ0eXAiOiJKV1QiLCJhbGciOiJub25lIn0.eyJhdWQiOiIwMDAwMDAwMy0wMDAwLTBmZjEtY2UwMC0wMDAwMDAwMDAwMDAvdGhvbWFzbmVsc29uY29tbXVuaXR5Yy5zaGFyZXBvaW50LmNvbUA2MDRiOWM0Yy00ZDJmLTRhNzUtOGUwMC1iZGM5ZGMxY2MxOTgiLCJpc3MiOiIwMDAwMDAwMy0wMDAwLTBmZjEtY2UwMC0wMDAwMDAwMDAwMDAiLCJuYmYiOiIxNTUzNTM0OTU2IiwiZXhwIjoiMTU1MzU1NjU1NiIsImVuZHBvaW50dXJsIjoidEFhTnJZZHdqU09pZ3hLN2ZKQzFtYkRHWVpKUVI4Nlg5TVJlQWo0K1FPaz0iLCJlbmRwb2ludHVybExlbmd0aCI6IjEyOSIsImlzbG9vcGJhY2siOiJUcnVlIiwiY2lkIjoiTXpBNE1XTmpPV1V0WXpCaU1TMDRNREF3TFdWalptTXRNamRoWVdKbU1EUXlPR0UzIiwidmVyIjoiaGFzaGVkcHJvb2Z0b2tlbiIsInNpdGVpZCI6IlpETmhPR016WkdZdE1qVTJaaTAwWTJZMUxXSXhZekV0TURCaFlUYzFNalptWmpZeiIsInNpZ25pbl9zdGF0ZSI6IltcImttc2lcIl0iLCJuYW1laWQiOiIwIy5mfG1lbWJlcnNoaXB8aGFsbGxAdG5jYy5lZHUiLCJuaWkiOiJtaWNyb3NvZnQuc2hhcmVwb2ludCIsImlzdXNlciI6InRydWUiLCJjYWNoZWtleSI6IjBoLmZ8bWVtYmVyc2hpcHwxMDAzMDAwMGEzNDM1ZTRmQGxpdmUuY29tIiwidHQiOiIwIiwidXNlUGVyc2lzdGVudENvb2tpZSI6IjMifQ.UXZ3K2x5YXo4cUZUQXdDOGFXSys2a1hhRVc1T3pMMHdLdGdlaE1Vd3R1TT0&amp;encodeFailures=1&amp;width=1920&amp;height=929&amp;srcWidth=&amp;srcHeigh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613"/>
          <a:stretch/>
        </p:blipFill>
        <p:spPr bwMode="auto">
          <a:xfrm>
            <a:off x="1360520" y="25167"/>
            <a:ext cx="10831957"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Forward or Next 6">
            <a:hlinkClick r:id="" action="ppaction://hlinkshowjump?jump=nextslide" highlightClick="1"/>
          </p:cNvPr>
          <p:cNvSpPr/>
          <p:nvPr/>
        </p:nvSpPr>
        <p:spPr>
          <a:xfrm>
            <a:off x="11526982" y="6410036"/>
            <a:ext cx="425532" cy="323273"/>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11009745" y="6410036"/>
            <a:ext cx="406400" cy="323273"/>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69F7F66-0083-4B58-E40A-4B5E92B7D229}"/>
              </a:ext>
            </a:extLst>
          </p:cNvPr>
          <p:cNvSpPr txBox="1"/>
          <p:nvPr/>
        </p:nvSpPr>
        <p:spPr>
          <a:xfrm>
            <a:off x="2146034" y="318620"/>
            <a:ext cx="10001226" cy="6832640"/>
          </a:xfrm>
          <a:prstGeom prst="rect">
            <a:avLst/>
          </a:prstGeom>
          <a:noFill/>
        </p:spPr>
        <p:txBody>
          <a:bodyPr wrap="square" rtlCol="0">
            <a:spAutoFit/>
          </a:bodyPr>
          <a:lstStyle/>
          <a:p>
            <a:r>
              <a:rPr lang="en-US" sz="1400" dirty="0">
                <a:solidFill>
                  <a:schemeClr val="bg1"/>
                </a:solidFill>
                <a:latin typeface="Gill Sans MT" panose="020B0502020104020203" pitchFamily="34" charset="0"/>
              </a:rPr>
              <a:t>As a Virginia Peninsula student, you are expected to be familiar with the Student Handbook and abide by its policies   </a:t>
            </a:r>
          </a:p>
          <a:p>
            <a:r>
              <a:rPr lang="en-US" sz="1400" dirty="0">
                <a:solidFill>
                  <a:schemeClr val="bg1"/>
                </a:solidFill>
                <a:latin typeface="Gill Sans MT" panose="020B0502020104020203" pitchFamily="34" charset="0"/>
              </a:rPr>
              <a:t>  </a:t>
            </a:r>
            <a:r>
              <a:rPr lang="en-US" sz="1400" dirty="0">
                <a:solidFill>
                  <a:schemeClr val="bg1"/>
                </a:solidFill>
                <a:latin typeface="Gill Sans MT" panose="020B0502020104020203" pitchFamily="34" charset="0"/>
                <a:hlinkClick r:id="rId3">
                  <a:extLst>
                    <a:ext uri="{A12FA001-AC4F-418D-AE19-62706E023703}">
                      <ahyp:hlinkClr xmlns:ahyp="http://schemas.microsoft.com/office/drawing/2018/hyperlinkcolor" val="tx"/>
                    </a:ext>
                  </a:extLst>
                </a:hlinkClick>
              </a:rPr>
              <a:t>Virginia Peninsula Community College Student Handbook</a:t>
            </a:r>
            <a:endParaRPr lang="en-US" sz="1400" dirty="0">
              <a:solidFill>
                <a:schemeClr val="bg1"/>
              </a:solidFill>
              <a:latin typeface="Gill Sans MT" panose="020B0502020104020203" pitchFamily="34" charset="0"/>
            </a:endParaRPr>
          </a:p>
          <a:p>
            <a:r>
              <a:rPr lang="en-US" sz="1400" dirty="0">
                <a:solidFill>
                  <a:schemeClr val="bg1"/>
                </a:solidFill>
                <a:latin typeface="Gill Sans MT" panose="020B0502020104020203" pitchFamily="34" charset="0"/>
              </a:rPr>
              <a:t>                           </a:t>
            </a:r>
            <a:r>
              <a:rPr lang="en-US" sz="1400" dirty="0">
                <a:solidFill>
                  <a:schemeClr val="bg1"/>
                </a:solidFill>
                <a:latin typeface="Gill Sans MT" panose="020B0502020104020203" pitchFamily="34" charset="0"/>
                <a:hlinkClick r:id="rId4">
                  <a:extLst>
                    <a:ext uri="{A12FA001-AC4F-418D-AE19-62706E023703}">
                      <ahyp:hlinkClr xmlns:ahyp="http://schemas.microsoft.com/office/drawing/2018/hyperlinkcolor" val="tx"/>
                    </a:ext>
                  </a:extLst>
                </a:hlinkClick>
              </a:rPr>
              <a:t>https://www.vpcc.edu/about/policy</a:t>
            </a:r>
            <a:r>
              <a:rPr lang="en-US" sz="1400" dirty="0">
                <a:solidFill>
                  <a:schemeClr val="bg1"/>
                </a:solidFill>
                <a:latin typeface="Gill Sans MT" panose="020B0502020104020203" pitchFamily="34" charset="0"/>
              </a:rPr>
              <a:t>															Code of conduct</a:t>
            </a:r>
          </a:p>
          <a:p>
            <a:r>
              <a:rPr lang="en-US" sz="1400" dirty="0">
                <a:solidFill>
                  <a:schemeClr val="bg1"/>
                </a:solidFill>
                <a:latin typeface="Gill Sans MT" panose="020B0502020104020203" pitchFamily="34" charset="0"/>
              </a:rPr>
              <a:t>																			Dress Code</a:t>
            </a:r>
          </a:p>
          <a:p>
            <a:r>
              <a:rPr lang="en-US" sz="1400" dirty="0">
                <a:solidFill>
                  <a:schemeClr val="bg1"/>
                </a:solidFill>
                <a:latin typeface="Gill Sans MT" panose="020B0502020104020203" pitchFamily="34" charset="0"/>
              </a:rPr>
              <a:t>																			Scholastic Dishonesty</a:t>
            </a:r>
          </a:p>
          <a:p>
            <a:r>
              <a:rPr lang="en-US" sz="1400" dirty="0">
                <a:solidFill>
                  <a:schemeClr val="bg1"/>
                </a:solidFill>
                <a:latin typeface="Gill Sans MT" panose="020B0502020104020203" pitchFamily="34" charset="0"/>
              </a:rPr>
              <a:t>																			Two attempt policy</a:t>
            </a:r>
          </a:p>
          <a:p>
            <a:r>
              <a:rPr lang="en-US" sz="1400" dirty="0">
                <a:solidFill>
                  <a:schemeClr val="bg1"/>
                </a:solidFill>
                <a:latin typeface="Gill Sans MT" panose="020B0502020104020203" pitchFamily="34" charset="0"/>
              </a:rPr>
              <a:t>																			Grade Appeal</a:t>
            </a:r>
          </a:p>
          <a:p>
            <a:r>
              <a:rPr lang="en-US" sz="1400" dirty="0">
                <a:solidFill>
                  <a:schemeClr val="bg1"/>
                </a:solidFill>
                <a:latin typeface="Gill Sans MT" panose="020B0502020104020203" pitchFamily="34" charset="0"/>
              </a:rPr>
              <a:t>																		Drug and Alcohol policy</a:t>
            </a:r>
          </a:p>
          <a:p>
            <a:r>
              <a:rPr lang="en-US" sz="1400" dirty="0">
                <a:solidFill>
                  <a:schemeClr val="bg1"/>
                </a:solidFill>
                <a:latin typeface="Gill Sans MT" panose="020B0502020104020203" pitchFamily="34" charset="0"/>
              </a:rPr>
              <a:t>																		Medical emergencies</a:t>
            </a:r>
          </a:p>
          <a:p>
            <a:r>
              <a:rPr lang="en-US" sz="1400" dirty="0">
                <a:solidFill>
                  <a:schemeClr val="bg1"/>
                </a:solidFill>
                <a:latin typeface="Gill Sans MT" panose="020B0502020104020203" pitchFamily="34" charset="0"/>
              </a:rPr>
              <a:t>																		Weapons policy</a:t>
            </a:r>
          </a:p>
          <a:p>
            <a:r>
              <a:rPr lang="en-US" sz="1400" dirty="0">
                <a:solidFill>
                  <a:schemeClr val="bg1"/>
                </a:solidFill>
                <a:latin typeface="Gill Sans MT" panose="020B0502020104020203" pitchFamily="34" charset="0"/>
              </a:rPr>
              <a:t>																		Omni Alert system</a:t>
            </a:r>
          </a:p>
          <a:p>
            <a:r>
              <a:rPr lang="en-US" sz="1400" dirty="0">
                <a:solidFill>
                  <a:schemeClr val="bg1"/>
                </a:solidFill>
                <a:latin typeface="Gill Sans MT" panose="020B0502020104020203" pitchFamily="34" charset="0"/>
              </a:rPr>
              <a:t>																		Gender neutral bathrooms</a:t>
            </a:r>
          </a:p>
          <a:p>
            <a:r>
              <a:rPr lang="en-US" sz="1400" dirty="0">
                <a:solidFill>
                  <a:schemeClr val="bg1"/>
                </a:solidFill>
                <a:latin typeface="Gill Sans MT" panose="020B0502020104020203" pitchFamily="34" charset="0"/>
              </a:rPr>
              <a:t>																		</a:t>
            </a:r>
            <a:r>
              <a:rPr lang="en-US" sz="1400" dirty="0">
                <a:solidFill>
                  <a:schemeClr val="tx1">
                    <a:lumMod val="95000"/>
                    <a:lumOff val="5000"/>
                  </a:schemeClr>
                </a:solidFill>
                <a:latin typeface="Gill Sans MT" panose="020B0502020104020203" pitchFamily="34" charset="0"/>
              </a:rPr>
              <a:t>Parking</a:t>
            </a:r>
          </a:p>
          <a:p>
            <a:r>
              <a:rPr lang="en-US" sz="1400" dirty="0">
                <a:solidFill>
                  <a:schemeClr val="tx1">
                    <a:lumMod val="95000"/>
                    <a:lumOff val="5000"/>
                  </a:schemeClr>
                </a:solidFill>
                <a:latin typeface="Gill Sans MT" panose="020B0502020104020203" pitchFamily="34" charset="0"/>
              </a:rPr>
              <a:t>																		Inclement weather</a:t>
            </a:r>
          </a:p>
          <a:p>
            <a:endParaRPr lang="en-US" sz="1400" dirty="0">
              <a:solidFill>
                <a:schemeClr val="bg1"/>
              </a:solidFill>
              <a:latin typeface="Gill Sans MT" panose="020B0502020104020203" pitchFamily="34" charset="0"/>
            </a:endParaRPr>
          </a:p>
          <a:p>
            <a:r>
              <a:rPr lang="en-US" sz="1400" dirty="0">
                <a:solidFill>
                  <a:schemeClr val="bg1"/>
                </a:solidFill>
                <a:latin typeface="Gill Sans MT" panose="020B0502020104020203" pitchFamily="34" charset="0"/>
              </a:rPr>
              <a:t>																		Much, much more</a:t>
            </a:r>
          </a:p>
          <a:p>
            <a:endParaRPr lang="en-US" dirty="0"/>
          </a:p>
        </p:txBody>
      </p:sp>
    </p:spTree>
    <p:extLst>
      <p:ext uri="{BB962C8B-B14F-4D97-AF65-F5344CB8AC3E}">
        <p14:creationId xmlns:p14="http://schemas.microsoft.com/office/powerpoint/2010/main" val="144352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Content Placeholder 2" descr="DRI Blog: Research as Evidence: how the Boston College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413098"/>
            <a:ext cx="5181600" cy="3176391"/>
          </a:xfrm>
        </p:spPr>
      </p:pic>
      <p:sp>
        <p:nvSpPr>
          <p:cNvPr id="4" name="Content Placeholder 3"/>
          <p:cNvSpPr>
            <a:spLocks noGrp="1"/>
          </p:cNvSpPr>
          <p:nvPr>
            <p:ph sz="half" idx="2"/>
          </p:nvPr>
        </p:nvSpPr>
        <p:spPr>
          <a:xfrm>
            <a:off x="6443863" y="2396971"/>
            <a:ext cx="5181600" cy="4586460"/>
          </a:xfrm>
        </p:spPr>
        <p:txBody>
          <a:bodyPr>
            <a:noAutofit/>
          </a:bodyPr>
          <a:lstStyle/>
          <a:p>
            <a:pPr marL="0" indent="0">
              <a:buNone/>
            </a:pPr>
            <a:r>
              <a:rPr lang="en-US" sz="2400" dirty="0">
                <a:solidFill>
                  <a:schemeClr val="bg1"/>
                </a:solidFill>
                <a:latin typeface="Gill Sans MT" panose="020B0502020104020203" pitchFamily="34" charset="0"/>
              </a:rPr>
              <a:t>When a student turns 18 years old </a:t>
            </a:r>
            <a:r>
              <a:rPr lang="en-US" sz="2400" b="1" i="1" dirty="0">
                <a:solidFill>
                  <a:schemeClr val="bg1"/>
                </a:solidFill>
                <a:latin typeface="Gill Sans MT" panose="020B0502020104020203" pitchFamily="34" charset="0"/>
              </a:rPr>
              <a:t>or enters a postsecondary institution at any age</a:t>
            </a:r>
            <a:r>
              <a:rPr lang="en-US" sz="2400" dirty="0">
                <a:solidFill>
                  <a:schemeClr val="bg1"/>
                </a:solidFill>
                <a:latin typeface="Gill Sans MT" panose="020B0502020104020203" pitchFamily="34" charset="0"/>
              </a:rPr>
              <a:t>, all rights afforded to parents under FERPA transfer to the student. We will not share your information with anyone without your consent – except where allowed by law. </a:t>
            </a:r>
          </a:p>
          <a:p>
            <a:pPr marL="0" indent="0">
              <a:buNone/>
            </a:pPr>
            <a:r>
              <a:rPr lang="en-US" sz="2400" dirty="0">
                <a:solidFill>
                  <a:schemeClr val="bg1"/>
                </a:solidFill>
                <a:latin typeface="Gill Sans MT" panose="020B0502020104020203" pitchFamily="34" charset="0"/>
              </a:rPr>
              <a:t>For a list of exceptions and our full FERPA policy, review the FERPA section of the </a:t>
            </a:r>
            <a:r>
              <a:rPr lang="en-US" sz="2400" dirty="0">
                <a:solidFill>
                  <a:schemeClr val="bg1"/>
                </a:solidFill>
                <a:latin typeface="Gill Sans MT" panose="020B0502020104020203" pitchFamily="34" charset="0"/>
                <a:hlinkClick r:id="rId3">
                  <a:extLst>
                    <a:ext uri="{A12FA001-AC4F-418D-AE19-62706E023703}">
                      <ahyp:hlinkClr xmlns:ahyp="http://schemas.microsoft.com/office/drawing/2018/hyperlinkcolor" val="tx"/>
                    </a:ext>
                  </a:extLst>
                </a:hlinkClick>
              </a:rPr>
              <a:t>student handbook</a:t>
            </a:r>
            <a:r>
              <a:rPr lang="en-US" sz="2400" dirty="0">
                <a:solidFill>
                  <a:schemeClr val="bg1"/>
                </a:solidFill>
                <a:latin typeface="Gill Sans MT" panose="020B0502020104020203" pitchFamily="34" charset="0"/>
              </a:rPr>
              <a:t>. </a:t>
            </a:r>
            <a:endParaRPr lang="en-US" sz="2400" dirty="0"/>
          </a:p>
        </p:txBody>
      </p:sp>
      <p:sp>
        <p:nvSpPr>
          <p:cNvPr id="6" name="TextBox 5"/>
          <p:cNvSpPr txBox="1"/>
          <p:nvPr/>
        </p:nvSpPr>
        <p:spPr>
          <a:xfrm>
            <a:off x="1733646" y="447869"/>
            <a:ext cx="10458353"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Gill Sans MT" panose="020B0502020104020203" pitchFamily="34" charset="0"/>
                <a:ea typeface="+mn-ea"/>
                <a:cs typeface="+mn-cs"/>
              </a:rPr>
              <a:t>Family Educational Rights and Privacy Act (FERPA)</a:t>
            </a:r>
          </a:p>
        </p:txBody>
      </p:sp>
      <p:pic>
        <p:nvPicPr>
          <p:cNvPr id="22530" name="Picture 2" descr="Virginia Peninsula Community College | Hampton VA">
            <a:extLst>
              <a:ext uri="{FF2B5EF4-FFF2-40B4-BE49-F238E27FC236}">
                <a16:creationId xmlns:a16="http://schemas.microsoft.com/office/drawing/2014/main" id="{EA659F23-91FD-106F-9FDA-498A07E3C2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83" y="240505"/>
            <a:ext cx="1008763" cy="100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09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2" presetClass="entr" presetSubtype="4"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3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370022" y="1166070"/>
            <a:ext cx="6821978" cy="6161263"/>
          </a:xfrm>
        </p:spPr>
        <p:txBody>
          <a:bodyPr>
            <a:normAutofit/>
          </a:bodyPr>
          <a:lstStyle/>
          <a:p>
            <a:pPr marL="0" indent="0">
              <a:buNone/>
            </a:pPr>
            <a:r>
              <a:rPr lang="en-US" sz="2200" dirty="0">
                <a:solidFill>
                  <a:schemeClr val="bg1"/>
                </a:solidFill>
                <a:latin typeface="Gill Sans MT" panose="020B0502020104020203" pitchFamily="34" charset="0"/>
              </a:rPr>
              <a:t>Scholastic dishonesty will not be condoned under any circumstances. It may include:</a:t>
            </a:r>
          </a:p>
          <a:p>
            <a:pPr>
              <a:buFont typeface="Wingdings" panose="05000000000000000000" pitchFamily="2" charset="2"/>
              <a:buChar char="ü"/>
            </a:pPr>
            <a:r>
              <a:rPr lang="en-US" sz="2200" dirty="0">
                <a:solidFill>
                  <a:schemeClr val="bg1"/>
                </a:solidFill>
                <a:latin typeface="Gill Sans MT" panose="020B0502020104020203" pitchFamily="34" charset="0"/>
              </a:rPr>
              <a:t>Cheating on a test or quiz</a:t>
            </a:r>
          </a:p>
          <a:p>
            <a:pPr>
              <a:buFont typeface="Wingdings" panose="05000000000000000000" pitchFamily="2" charset="2"/>
              <a:buChar char="ü"/>
            </a:pPr>
            <a:r>
              <a:rPr lang="en-US" sz="2200" dirty="0">
                <a:solidFill>
                  <a:schemeClr val="bg1"/>
                </a:solidFill>
                <a:latin typeface="Gill Sans MT" panose="020B0502020104020203" pitchFamily="34" charset="0"/>
              </a:rPr>
              <a:t>Giving or receiving information; copying others’ work</a:t>
            </a:r>
          </a:p>
          <a:p>
            <a:pPr>
              <a:buFont typeface="Wingdings" panose="05000000000000000000" pitchFamily="2" charset="2"/>
              <a:buChar char="ü"/>
            </a:pPr>
            <a:r>
              <a:rPr lang="en-US" sz="2200" dirty="0">
                <a:solidFill>
                  <a:schemeClr val="bg1"/>
                </a:solidFill>
                <a:latin typeface="Gill Sans MT" panose="020B0502020104020203" pitchFamily="34" charset="0"/>
              </a:rPr>
              <a:t>Using unauthorized materials during a test</a:t>
            </a:r>
          </a:p>
          <a:p>
            <a:pPr>
              <a:buFont typeface="Wingdings" panose="05000000000000000000" pitchFamily="2" charset="2"/>
              <a:buChar char="ü"/>
            </a:pPr>
            <a:r>
              <a:rPr lang="en-US" sz="2200" dirty="0">
                <a:solidFill>
                  <a:schemeClr val="bg1"/>
                </a:solidFill>
                <a:latin typeface="Gill Sans MT" panose="020B0502020104020203" pitchFamily="34" charset="0"/>
              </a:rPr>
              <a:t>Collaborating during a test</a:t>
            </a:r>
          </a:p>
          <a:p>
            <a:pPr>
              <a:buFont typeface="Wingdings" panose="05000000000000000000" pitchFamily="2" charset="2"/>
              <a:buChar char="ü"/>
            </a:pPr>
            <a:r>
              <a:rPr lang="en-US" sz="2200" dirty="0">
                <a:solidFill>
                  <a:schemeClr val="bg1"/>
                </a:solidFill>
                <a:latin typeface="Gill Sans MT" panose="020B0502020104020203" pitchFamily="34" charset="0"/>
              </a:rPr>
              <a:t>Substituting for someone else during a test</a:t>
            </a:r>
          </a:p>
          <a:p>
            <a:pPr>
              <a:buFont typeface="Wingdings" panose="05000000000000000000" pitchFamily="2" charset="2"/>
              <a:buChar char="ü"/>
            </a:pPr>
            <a:r>
              <a:rPr lang="en-US" sz="2200" dirty="0">
                <a:solidFill>
                  <a:schemeClr val="bg1"/>
                </a:solidFill>
                <a:latin typeface="Gill Sans MT" panose="020B0502020104020203" pitchFamily="34" charset="0"/>
              </a:rPr>
              <a:t>Plagiarizing (submitting another’s work as your own)</a:t>
            </a:r>
          </a:p>
          <a:p>
            <a:pPr>
              <a:buFont typeface="Wingdings" panose="05000000000000000000" pitchFamily="2" charset="2"/>
              <a:buChar char="ü"/>
            </a:pPr>
            <a:r>
              <a:rPr lang="en-US" sz="2200" dirty="0">
                <a:solidFill>
                  <a:schemeClr val="bg1"/>
                </a:solidFill>
                <a:latin typeface="Gill Sans MT" panose="020B0502020104020203" pitchFamily="34" charset="0"/>
              </a:rPr>
              <a:t>Working with others to complete an assignment unless collaboration was authorized by the instructor</a:t>
            </a:r>
          </a:p>
          <a:p>
            <a:pPr marL="0" indent="0">
              <a:buNone/>
            </a:pPr>
            <a:r>
              <a:rPr lang="en-US" sz="2200" dirty="0">
                <a:solidFill>
                  <a:schemeClr val="bg1"/>
                </a:solidFill>
                <a:latin typeface="Gill Sans MT" panose="020B0502020104020203" pitchFamily="34" charset="0"/>
              </a:rPr>
              <a:t>More information about scholastic dishonesty can be found in the </a:t>
            </a:r>
            <a:r>
              <a:rPr lang="en-US" sz="2200" dirty="0">
                <a:solidFill>
                  <a:schemeClr val="bg1"/>
                </a:solidFill>
                <a:latin typeface="Gill Sans MT" panose="020B0502020104020203" pitchFamily="34" charset="0"/>
                <a:hlinkClick r:id="rId2"/>
              </a:rPr>
              <a:t>handbook</a:t>
            </a:r>
            <a:r>
              <a:rPr lang="en-US" sz="2200" dirty="0">
                <a:solidFill>
                  <a:schemeClr val="bg1"/>
                </a:solidFill>
                <a:latin typeface="Gill Sans MT" panose="020B0502020104020203" pitchFamily="34" charset="0"/>
              </a:rPr>
              <a:t>.</a:t>
            </a:r>
          </a:p>
        </p:txBody>
      </p:sp>
      <p:sp>
        <p:nvSpPr>
          <p:cNvPr id="6" name="TextBox 5"/>
          <p:cNvSpPr txBox="1"/>
          <p:nvPr/>
        </p:nvSpPr>
        <p:spPr>
          <a:xfrm>
            <a:off x="1733647" y="447869"/>
            <a:ext cx="10458353" cy="646331"/>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Gill Sans MT" panose="020B0502020104020203" pitchFamily="34" charset="0"/>
                <a:ea typeface="+mn-ea"/>
                <a:cs typeface="+mn-cs"/>
              </a:rPr>
              <a:t>				Scholastic</a:t>
            </a:r>
            <a:r>
              <a:rPr kumimoji="0" lang="en-US" sz="3600" b="0" i="0" u="none" strike="noStrike" kern="1200" cap="none" spc="0" normalizeH="0" noProof="0" dirty="0">
                <a:ln>
                  <a:noFill/>
                </a:ln>
                <a:effectLst/>
                <a:uLnTx/>
                <a:uFillTx/>
                <a:latin typeface="Gill Sans MT" panose="020B0502020104020203" pitchFamily="34" charset="0"/>
                <a:ea typeface="+mn-ea"/>
                <a:cs typeface="+mn-cs"/>
              </a:rPr>
              <a:t> Dishonesty</a:t>
            </a:r>
            <a:endParaRPr kumimoji="0" lang="en-US" sz="3600" b="0" i="0" u="none" strike="noStrike" kern="1200" cap="none" spc="0" normalizeH="0" baseline="0" noProof="0" dirty="0">
              <a:ln>
                <a:noFill/>
              </a:ln>
              <a:effectLst/>
              <a:uLnTx/>
              <a:uFillTx/>
              <a:latin typeface="Gill Sans MT" panose="020B0502020104020203" pitchFamily="34" charset="0"/>
              <a:ea typeface="+mn-ea"/>
              <a:cs typeface="+mn-cs"/>
            </a:endParaRPr>
          </a:p>
        </p:txBody>
      </p:sp>
      <p:pic>
        <p:nvPicPr>
          <p:cNvPr id="10242" name="Picture 2" descr="https://northcentralus1-mediap.svc.ms/transform/thumbnail?provider=spo&amp;inputFormat=jpg&amp;cs=fFNQTw&amp;docid=https%3A%2F%2Fthomasnelsoncommunityc.sharepoint.com%3A443%2F_api%2Fv2.0%2Fdrives%2Fb!38Oo028l9UyxwQCqdSb_Yw1geow65TdEj8CYRm56qWJqdgN_U8osTKrQK1qjnf_Q%2Fitems%2F01OFMWFQU5IH53D7VOPREIXCNWIYZHZJJO%3Fversion%3DPublished&amp;access_token=eyJ0eXAiOiJKV1QiLCJhbGciOiJub25lIn0.eyJhdWQiOiIwMDAwMDAwMy0wMDAwLTBmZjEtY2UwMC0wMDAwMDAwMDAwMDAvdGhvbWFzbmVsc29uY29tbXVuaXR5Yy5zaGFyZXBvaW50LmNvbUA2MDRiOWM0Yy00ZDJmLTRhNzUtOGUwMC1iZGM5ZGMxY2MxOTgiLCJpc3MiOiIwMDAwMDAwMy0wMDAwLTBmZjEtY2UwMC0wMDAwMDAwMDAwMDAiLCJuYmYiOiIxNTUzNTM0OTU2IiwiZXhwIjoiMTU1MzU1NjU1NiIsImVuZHBvaW50dXJsIjoidEFhTnJZZHdqU09pZ3hLN2ZKQzFtYkRHWVpKUVI4Nlg5TVJlQWo0K1FPaz0iLCJlbmRwb2ludHVybExlbmd0aCI6IjEyOSIsImlzbG9vcGJhY2siOiJUcnVlIiwiY2lkIjoiTXpBNE1XTmpPV1V0WXpCaU1TMDRNREF3TFdWalptTXRNamRoWVdKbU1EUXlPR0UzIiwidmVyIjoiaGFzaGVkcHJvb2Z0b2tlbiIsInNpdGVpZCI6IlpETmhPR016WkdZdE1qVTJaaTAwWTJZMUxXSXhZekV0TURCaFlUYzFNalptWmpZeiIsInNpZ25pbl9zdGF0ZSI6IltcImttc2lcIl0iLCJuYW1laWQiOiIwIy5mfG1lbWJlcnNoaXB8aGFsbGxAdG5jYy5lZHUiLCJuaWkiOiJtaWNyb3NvZnQuc2hhcmVwb2ludCIsImlzdXNlciI6InRydWUiLCJjYWNoZWtleSI6IjBoLmZ8bWVtYmVyc2hpcHwxMDAzMDAwMGEzNDM1ZTRmQGxpdmUuY29tIiwidHQiOiIwIiwidXNlUGVyc2lzdGVudENvb2tpZSI6IjMifQ.UXZ3K2x5YXo4cUZUQXdDOGFXSys2a1hhRVc1T3pMMHdLdGdlaE1Vd3R1TT0&amp;encodeFailures=1&amp;width=1920&amp;height=929&amp;srcWidth=&amp;srcHe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206" y="2434502"/>
            <a:ext cx="4527914" cy="301752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Virginia Peninsula Community College | Hampton VA">
            <a:extLst>
              <a:ext uri="{FF2B5EF4-FFF2-40B4-BE49-F238E27FC236}">
                <a16:creationId xmlns:a16="http://schemas.microsoft.com/office/drawing/2014/main" id="{F55F5868-37ED-8F61-81B6-693602DEBC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290" y="370855"/>
            <a:ext cx="800357" cy="800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77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anim calcmode="lin" valueType="num">
                                      <p:cBhvr>
                                        <p:cTn id="8" dur="2000" fill="hold"/>
                                        <p:tgtEl>
                                          <p:spTgt spid="10242"/>
                                        </p:tgtEl>
                                        <p:attrNameLst>
                                          <p:attrName>ppt_x</p:attrName>
                                        </p:attrNameLst>
                                      </p:cBhvr>
                                      <p:tavLst>
                                        <p:tav tm="0">
                                          <p:val>
                                            <p:strVal val="#ppt_x"/>
                                          </p:val>
                                        </p:tav>
                                        <p:tav tm="100000">
                                          <p:val>
                                            <p:strVal val="#ppt_x"/>
                                          </p:val>
                                        </p:tav>
                                      </p:tavLst>
                                    </p:anim>
                                    <p:anim calcmode="lin" valueType="num">
                                      <p:cBhvr>
                                        <p:cTn id="9" dur="2000" fill="hold"/>
                                        <p:tgtEl>
                                          <p:spTgt spid="1024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8000"/>
                            </p:stCondLst>
                            <p:childTnLst>
                              <p:par>
                                <p:cTn id="30" presetID="2" presetClass="entr" presetSubtype="4" fill="hold" grpId="0"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0"/>
                            </p:stCondLst>
                            <p:childTnLst>
                              <p:par>
                                <p:cTn id="35" presetID="2" presetClass="entr" presetSubtype="4"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2000"/>
                            </p:stCondLst>
                            <p:childTnLst>
                              <p:par>
                                <p:cTn id="40" presetID="2" presetClass="entr" presetSubtype="4" fill="hold" grpId="0" nodeType="after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4000"/>
                            </p:stCondLst>
                            <p:childTnLst>
                              <p:par>
                                <p:cTn id="45" presetID="2" presetClass="entr" presetSubtype="4" fill="hold" grpId="0"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6000"/>
                            </p:stCondLst>
                            <p:childTnLst>
                              <p:par>
                                <p:cTn id="50" presetID="2" presetClass="entr" presetSubtype="4" fill="hold" grpId="0" nodeType="after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 calcmode="lin" valueType="num">
                                      <p:cBhvr additive="base">
                                        <p:cTn id="52" dur="2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13952C-B80B-F3FE-50D4-B7A2B06265D0}"/>
              </a:ext>
            </a:extLst>
          </p:cNvPr>
          <p:cNvSpPr txBox="1"/>
          <p:nvPr/>
        </p:nvSpPr>
        <p:spPr>
          <a:xfrm>
            <a:off x="461639" y="1296139"/>
            <a:ext cx="2263806" cy="523220"/>
          </a:xfrm>
          <a:prstGeom prst="rect">
            <a:avLst/>
          </a:prstGeom>
          <a:noFill/>
        </p:spPr>
        <p:txBody>
          <a:bodyPr wrap="square" rtlCol="0">
            <a:spAutoFit/>
          </a:bodyPr>
          <a:lstStyle/>
          <a:p>
            <a:r>
              <a:rPr lang="en-US" sz="2800" dirty="0"/>
              <a:t>vpcc.edu</a:t>
            </a:r>
          </a:p>
        </p:txBody>
      </p:sp>
      <p:sp>
        <p:nvSpPr>
          <p:cNvPr id="5" name="TextBox 4">
            <a:extLst>
              <a:ext uri="{FF2B5EF4-FFF2-40B4-BE49-F238E27FC236}">
                <a16:creationId xmlns:a16="http://schemas.microsoft.com/office/drawing/2014/main" id="{9929A681-50D5-A8FB-DE63-02196D83071A}"/>
              </a:ext>
            </a:extLst>
          </p:cNvPr>
          <p:cNvSpPr txBox="1"/>
          <p:nvPr/>
        </p:nvSpPr>
        <p:spPr>
          <a:xfrm>
            <a:off x="4682455" y="1721140"/>
            <a:ext cx="3036815" cy="1635853"/>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CB88235C-103C-FA88-D501-B8EA76D95B4E}"/>
              </a:ext>
            </a:extLst>
          </p:cNvPr>
          <p:cNvPicPr>
            <a:picLocks noChangeAspect="1"/>
          </p:cNvPicPr>
          <p:nvPr/>
        </p:nvPicPr>
        <p:blipFill>
          <a:blip r:embed="rId2"/>
          <a:stretch>
            <a:fillRect/>
          </a:stretch>
        </p:blipFill>
        <p:spPr>
          <a:xfrm>
            <a:off x="3218687" y="222142"/>
            <a:ext cx="6272785" cy="6471465"/>
          </a:xfrm>
          <a:prstGeom prst="rect">
            <a:avLst/>
          </a:prstGeom>
        </p:spPr>
      </p:pic>
    </p:spTree>
    <p:extLst>
      <p:ext uri="{BB962C8B-B14F-4D97-AF65-F5344CB8AC3E}">
        <p14:creationId xmlns:p14="http://schemas.microsoft.com/office/powerpoint/2010/main" val="4003518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6" name="TextBox 5"/>
          <p:cNvSpPr txBox="1"/>
          <p:nvPr/>
        </p:nvSpPr>
        <p:spPr>
          <a:xfrm>
            <a:off x="1733647" y="447869"/>
            <a:ext cx="10458353"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effectLst/>
                <a:uLnTx/>
                <a:uFillTx/>
                <a:latin typeface="Gill Sans MT" panose="020B0502020104020203" pitchFamily="34" charset="0"/>
                <a:ea typeface="+mn-ea"/>
                <a:cs typeface="+mn-cs"/>
              </a:rPr>
              <a:t>Report an Incident</a:t>
            </a:r>
          </a:p>
        </p:txBody>
      </p:sp>
      <p:pic>
        <p:nvPicPr>
          <p:cNvPr id="3" name="Content Placeholder 2" descr="ファイル:Note icon.svg - Wikibook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6010" y="1754725"/>
            <a:ext cx="4351338" cy="4351338"/>
          </a:xfrm>
        </p:spPr>
      </p:pic>
      <p:sp>
        <p:nvSpPr>
          <p:cNvPr id="7" name="TextBox 6"/>
          <p:cNvSpPr txBox="1"/>
          <p:nvPr/>
        </p:nvSpPr>
        <p:spPr>
          <a:xfrm>
            <a:off x="5259898" y="1937182"/>
            <a:ext cx="6779702" cy="4493538"/>
          </a:xfrm>
          <a:prstGeom prst="rect">
            <a:avLst/>
          </a:prstGeom>
          <a:noFill/>
        </p:spPr>
        <p:txBody>
          <a:bodyPr wrap="square" rtlCol="0">
            <a:spAutoFit/>
          </a:bodyPr>
          <a:lstStyle/>
          <a:p>
            <a:r>
              <a:rPr lang="en-US" sz="2600" b="1" dirty="0">
                <a:solidFill>
                  <a:schemeClr val="bg1"/>
                </a:solidFill>
                <a:latin typeface="Gill Sans MT" panose="020B0502020104020203" pitchFamily="34" charset="0"/>
              </a:rPr>
              <a:t>Use the </a:t>
            </a:r>
            <a:r>
              <a:rPr lang="en-US" sz="2600" b="1" dirty="0">
                <a:solidFill>
                  <a:schemeClr val="bg1"/>
                </a:solidFill>
                <a:latin typeface="Gill Sans MT" panose="020B0502020104020203" pitchFamily="34" charset="0"/>
                <a:hlinkClick r:id="rId3"/>
              </a:rPr>
              <a:t>Report an Incident</a:t>
            </a:r>
            <a:r>
              <a:rPr lang="en-US" sz="2600" b="1" dirty="0">
                <a:solidFill>
                  <a:schemeClr val="bg1"/>
                </a:solidFill>
                <a:latin typeface="Gill Sans MT" panose="020B0502020104020203" pitchFamily="34" charset="0"/>
              </a:rPr>
              <a:t> link at the bottom of the VPCC homepage to report </a:t>
            </a:r>
            <a:r>
              <a:rPr lang="en-US" sz="2600" dirty="0">
                <a:solidFill>
                  <a:schemeClr val="bg1"/>
                </a:solidFill>
                <a:latin typeface="Gill Sans MT" panose="020B0502020104020203" pitchFamily="34" charset="0"/>
              </a:rPr>
              <a:t>:</a:t>
            </a:r>
          </a:p>
          <a:p>
            <a:endParaRPr lang="en-US" sz="2600" dirty="0">
              <a:solidFill>
                <a:schemeClr val="bg1"/>
              </a:solidFill>
              <a:latin typeface="Gill Sans MT" panose="020B0502020104020203" pitchFamily="34" charset="0"/>
            </a:endParaRPr>
          </a:p>
          <a:p>
            <a:pPr marL="285750" indent="-285750">
              <a:buFont typeface="Arial" panose="020B0604020202020204" pitchFamily="34" charset="0"/>
              <a:buChar char="•"/>
            </a:pPr>
            <a:r>
              <a:rPr lang="en-US" sz="2600" dirty="0">
                <a:solidFill>
                  <a:schemeClr val="bg1"/>
                </a:solidFill>
                <a:latin typeface="Gill Sans MT" panose="020B0502020104020203" pitchFamily="34" charset="0"/>
              </a:rPr>
              <a:t>Academic dishonesty</a:t>
            </a:r>
          </a:p>
          <a:p>
            <a:pPr marL="285750" indent="-285750">
              <a:buFont typeface="Arial" panose="020B0604020202020204" pitchFamily="34" charset="0"/>
              <a:buChar char="•"/>
            </a:pPr>
            <a:r>
              <a:rPr lang="en-US" sz="2600" dirty="0">
                <a:solidFill>
                  <a:schemeClr val="bg1"/>
                </a:solidFill>
                <a:latin typeface="Gill Sans MT" panose="020B0502020104020203" pitchFamily="34" charset="0"/>
              </a:rPr>
              <a:t>Code of conduct violations</a:t>
            </a:r>
          </a:p>
          <a:p>
            <a:pPr marL="285750" indent="-285750">
              <a:buFont typeface="Arial" panose="020B0604020202020204" pitchFamily="34" charset="0"/>
              <a:buChar char="•"/>
            </a:pPr>
            <a:r>
              <a:rPr lang="en-US" sz="2600" dirty="0">
                <a:solidFill>
                  <a:schemeClr val="bg1"/>
                </a:solidFill>
                <a:latin typeface="Gill Sans MT" panose="020B0502020104020203" pitchFamily="34" charset="0"/>
              </a:rPr>
              <a:t>Disruptive classroom behavior</a:t>
            </a:r>
          </a:p>
          <a:p>
            <a:pPr marL="285750" indent="-285750">
              <a:buFont typeface="Arial" panose="020B0604020202020204" pitchFamily="34" charset="0"/>
              <a:buChar char="•"/>
            </a:pPr>
            <a:r>
              <a:rPr lang="en-US" sz="2600" dirty="0">
                <a:solidFill>
                  <a:schemeClr val="bg1"/>
                </a:solidFill>
                <a:latin typeface="Gill Sans MT" panose="020B0502020104020203" pitchFamily="34" charset="0"/>
              </a:rPr>
              <a:t>Mental or physical health concerns</a:t>
            </a:r>
          </a:p>
          <a:p>
            <a:pPr marL="285750" indent="-285750">
              <a:buFont typeface="Arial" panose="020B0604020202020204" pitchFamily="34" charset="0"/>
              <a:buChar char="•"/>
            </a:pPr>
            <a:r>
              <a:rPr lang="en-US" sz="2600" dirty="0">
                <a:solidFill>
                  <a:schemeClr val="bg1"/>
                </a:solidFill>
                <a:latin typeface="Gill Sans MT" panose="020B0502020104020203" pitchFamily="34" charset="0"/>
              </a:rPr>
              <a:t>Threats</a:t>
            </a:r>
          </a:p>
          <a:p>
            <a:pPr marL="285750" indent="-285750">
              <a:buFont typeface="Arial" panose="020B0604020202020204" pitchFamily="34" charset="0"/>
              <a:buChar char="•"/>
            </a:pPr>
            <a:r>
              <a:rPr lang="en-US" sz="2600" dirty="0">
                <a:solidFill>
                  <a:schemeClr val="bg1"/>
                </a:solidFill>
                <a:latin typeface="Gill Sans MT" panose="020B0502020104020203" pitchFamily="34" charset="0"/>
              </a:rPr>
              <a:t>General concerns</a:t>
            </a:r>
          </a:p>
          <a:p>
            <a:pPr marL="285750" indent="-285750">
              <a:buFont typeface="Arial" panose="020B0604020202020204" pitchFamily="34" charset="0"/>
              <a:buChar char="•"/>
            </a:pPr>
            <a:r>
              <a:rPr lang="en-US" sz="2600" dirty="0">
                <a:solidFill>
                  <a:schemeClr val="bg1"/>
                </a:solidFill>
                <a:latin typeface="Gill Sans MT" panose="020B0502020104020203" pitchFamily="34" charset="0"/>
              </a:rPr>
              <a:t>Discrimination / Sexual misconduct</a:t>
            </a:r>
          </a:p>
          <a:p>
            <a:pPr marL="285750" indent="-285750">
              <a:buFont typeface="Arial" panose="020B0604020202020204" pitchFamily="34" charset="0"/>
              <a:buChar char="•"/>
            </a:pPr>
            <a:r>
              <a:rPr lang="en-US" sz="2600" dirty="0">
                <a:solidFill>
                  <a:schemeClr val="bg1"/>
                </a:solidFill>
                <a:latin typeface="Gill Sans MT" panose="020B0502020104020203" pitchFamily="34" charset="0"/>
              </a:rPr>
              <a:t>Other behavioral concerns</a:t>
            </a:r>
          </a:p>
        </p:txBody>
      </p:sp>
      <p:pic>
        <p:nvPicPr>
          <p:cNvPr id="27650" name="Picture 2" descr="Virginia Peninsula Community College | Hampton VA">
            <a:extLst>
              <a:ext uri="{FF2B5EF4-FFF2-40B4-BE49-F238E27FC236}">
                <a16:creationId xmlns:a16="http://schemas.microsoft.com/office/drawing/2014/main" id="{6305835B-4003-8E49-00C6-3073034150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9" y="280164"/>
            <a:ext cx="943546" cy="94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8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250" fill="hold"/>
                                        <p:tgtEl>
                                          <p:spTgt spid="3"/>
                                        </p:tgtEl>
                                        <p:attrNameLst>
                                          <p:attrName>ppt_w</p:attrName>
                                        </p:attrNameLst>
                                      </p:cBhvr>
                                      <p:tavLst>
                                        <p:tav tm="0">
                                          <p:val>
                                            <p:fltVal val="0"/>
                                          </p:val>
                                        </p:tav>
                                        <p:tav tm="100000">
                                          <p:val>
                                            <p:strVal val="#ppt_w"/>
                                          </p:val>
                                        </p:tav>
                                      </p:tavLst>
                                    </p:anim>
                                    <p:anim calcmode="lin" valueType="num">
                                      <p:cBhvr>
                                        <p:cTn id="8" dur="2250" fill="hold"/>
                                        <p:tgtEl>
                                          <p:spTgt spid="3"/>
                                        </p:tgtEl>
                                        <p:attrNameLst>
                                          <p:attrName>ppt_h</p:attrName>
                                        </p:attrNameLst>
                                      </p:cBhvr>
                                      <p:tavLst>
                                        <p:tav tm="0">
                                          <p:val>
                                            <p:fltVal val="0"/>
                                          </p:val>
                                        </p:tav>
                                        <p:tav tm="100000">
                                          <p:val>
                                            <p:strVal val="#ppt_h"/>
                                          </p:val>
                                        </p:tav>
                                      </p:tavLst>
                                    </p:anim>
                                    <p:animEffect transition="in" filter="fade">
                                      <p:cBhvr>
                                        <p:cTn id="9" dur="2250"/>
                                        <p:tgtEl>
                                          <p:spTgt spid="3"/>
                                        </p:tgtEl>
                                      </p:cBhvr>
                                    </p:animEffect>
                                  </p:childTnLst>
                                </p:cTn>
                              </p:par>
                            </p:childTnLst>
                          </p:cTn>
                        </p:par>
                        <p:par>
                          <p:cTn id="10" fill="hold">
                            <p:stCondLst>
                              <p:cond delay="2250"/>
                            </p:stCondLst>
                            <p:childTnLst>
                              <p:par>
                                <p:cTn id="11" presetID="2" presetClass="entr" presetSubtype="4"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4250"/>
                            </p:stCondLst>
                            <p:childTnLst>
                              <p:par>
                                <p:cTn id="16" presetID="2" presetClass="entr" presetSubtype="4"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2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6250"/>
                            </p:stCondLst>
                            <p:childTnLst>
                              <p:par>
                                <p:cTn id="21" presetID="2" presetClass="entr" presetSubtype="4"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2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8250"/>
                            </p:stCondLst>
                            <p:childTnLst>
                              <p:par>
                                <p:cTn id="26" presetID="2" presetClass="entr" presetSubtype="4" fill="hold"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additive="base">
                                        <p:cTn id="28" dur="2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250"/>
                            </p:stCondLst>
                            <p:childTnLst>
                              <p:par>
                                <p:cTn id="31" presetID="2" presetClass="entr" presetSubtype="4" fill="hold" nodeType="after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 calcmode="lin" valueType="num">
                                      <p:cBhvr additive="base">
                                        <p:cTn id="33" dur="2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2250"/>
                            </p:stCondLst>
                            <p:childTnLst>
                              <p:par>
                                <p:cTn id="36" presetID="2" presetClass="entr" presetSubtype="4" fill="hold" nodeType="after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 calcmode="lin" valueType="num">
                                      <p:cBhvr additive="base">
                                        <p:cTn id="38" dur="2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4250"/>
                            </p:stCondLst>
                            <p:childTnLst>
                              <p:par>
                                <p:cTn id="41" presetID="2" presetClass="entr" presetSubtype="4" fill="hold"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2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6250"/>
                            </p:stCondLst>
                            <p:childTnLst>
                              <p:par>
                                <p:cTn id="46" presetID="2" presetClass="entr" presetSubtype="4" fill="hold" nodeType="afterEffect">
                                  <p:stCondLst>
                                    <p:cond delay="0"/>
                                  </p:stCondLst>
                                  <p:childTnLst>
                                    <p:set>
                                      <p:cBhvr>
                                        <p:cTn id="47" dur="1" fill="hold">
                                          <p:stCondLst>
                                            <p:cond delay="0"/>
                                          </p:stCondLst>
                                        </p:cTn>
                                        <p:tgtEl>
                                          <p:spTgt spid="7">
                                            <p:txEl>
                                              <p:pRg st="8" end="8"/>
                                            </p:txEl>
                                          </p:spTgt>
                                        </p:tgtEl>
                                        <p:attrNameLst>
                                          <p:attrName>style.visibility</p:attrName>
                                        </p:attrNameLst>
                                      </p:cBhvr>
                                      <p:to>
                                        <p:strVal val="visible"/>
                                      </p:to>
                                    </p:set>
                                    <p:anim calcmode="lin" valueType="num">
                                      <p:cBhvr additive="base">
                                        <p:cTn id="48" dur="2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8250"/>
                            </p:stCondLst>
                            <p:childTnLst>
                              <p:par>
                                <p:cTn id="51" presetID="2" presetClass="entr" presetSubtype="4" fill="hold" nodeType="after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anim calcmode="lin" valueType="num">
                                      <p:cBhvr additive="base">
                                        <p:cTn id="53" dur="20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TextBox 5"/>
          <p:cNvSpPr txBox="1"/>
          <p:nvPr/>
        </p:nvSpPr>
        <p:spPr>
          <a:xfrm>
            <a:off x="1733647" y="447869"/>
            <a:ext cx="10458353"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Gill Sans MT" panose="020B0502020104020203" pitchFamily="34" charset="0"/>
              </a:rPr>
              <a:t>Thanks for completing DE Orientation!</a:t>
            </a:r>
            <a:endParaRPr kumimoji="0" lang="en-US" sz="3600" b="0" i="0" u="none" strike="noStrike" kern="1200" cap="none" spc="0" normalizeH="0" baseline="0" noProof="0" dirty="0">
              <a:ln>
                <a:noFill/>
              </a:ln>
              <a:effectLst/>
              <a:uLnTx/>
              <a:uFillTx/>
              <a:latin typeface="Gill Sans MT" panose="020B0502020104020203" pitchFamily="34" charset="0"/>
              <a:ea typeface="+mn-ea"/>
              <a:cs typeface="+mn-cs"/>
            </a:endParaRPr>
          </a:p>
        </p:txBody>
      </p:sp>
      <p:sp>
        <p:nvSpPr>
          <p:cNvPr id="2" name="Content Placeholder 1"/>
          <p:cNvSpPr>
            <a:spLocks noGrp="1"/>
          </p:cNvSpPr>
          <p:nvPr>
            <p:ph sz="half" idx="1"/>
          </p:nvPr>
        </p:nvSpPr>
        <p:spPr>
          <a:xfrm>
            <a:off x="4192297" y="1878096"/>
            <a:ext cx="7644103" cy="4314439"/>
          </a:xfrm>
        </p:spPr>
        <p:txBody>
          <a:bodyPr>
            <a:normAutofit/>
          </a:bodyPr>
          <a:lstStyle/>
          <a:p>
            <a:pPr marL="0" indent="0">
              <a:buNone/>
            </a:pPr>
            <a:r>
              <a:rPr lang="en-US" sz="3000" dirty="0">
                <a:solidFill>
                  <a:schemeClr val="bg1"/>
                </a:solidFill>
                <a:latin typeface="Gill Sans MT" panose="020B0502020104020203" pitchFamily="34" charset="0"/>
              </a:rPr>
              <a:t>Congratulations! You now know all the basics of life as a college student at Virginia Peninsula Community College.</a:t>
            </a:r>
          </a:p>
          <a:p>
            <a:pPr marL="0" indent="0">
              <a:buNone/>
            </a:pPr>
            <a:r>
              <a:rPr lang="en-US" sz="3000" dirty="0">
                <a:solidFill>
                  <a:schemeClr val="bg1"/>
                </a:solidFill>
                <a:latin typeface="Gill Sans MT" panose="020B0502020104020203" pitchFamily="34" charset="0"/>
              </a:rPr>
              <a:t> </a:t>
            </a:r>
            <a:r>
              <a:rPr lang="en-US" sz="2400" dirty="0">
                <a:solidFill>
                  <a:schemeClr val="bg1"/>
                </a:solidFill>
                <a:latin typeface="Gill Sans MT" panose="020B0502020104020203" pitchFamily="34" charset="0"/>
              </a:rPr>
              <a:t>If you need anything or have any further questions, your Dual Enrollment Coordinators are only a phone call or email away. We’re excited to watch you succeed here at</a:t>
            </a:r>
          </a:p>
          <a:p>
            <a:pPr marL="0" indent="0">
              <a:buNone/>
            </a:pPr>
            <a:r>
              <a:rPr lang="en-US" sz="2400" dirty="0">
                <a:solidFill>
                  <a:schemeClr val="bg1"/>
                </a:solidFill>
                <a:latin typeface="Gill Sans MT" panose="020B0502020104020203" pitchFamily="34" charset="0"/>
              </a:rPr>
              <a:t> 		</a:t>
            </a:r>
            <a:r>
              <a:rPr lang="en-US" sz="3000" b="1" dirty="0">
                <a:latin typeface="Gill Sans MT" panose="020B0502020104020203" pitchFamily="34" charset="0"/>
              </a:rPr>
              <a:t>Virginia Peninsula  </a:t>
            </a:r>
          </a:p>
          <a:p>
            <a:pPr marL="0" indent="0">
              <a:buNone/>
            </a:pPr>
            <a:r>
              <a:rPr lang="en-US" sz="3000" dirty="0">
                <a:latin typeface="Gill Sans MT" panose="020B0502020104020203" pitchFamily="34" charset="0"/>
              </a:rPr>
              <a:t>      the Peninsula’s Community College!</a:t>
            </a:r>
          </a:p>
        </p:txBody>
      </p:sp>
      <p:pic>
        <p:nvPicPr>
          <p:cNvPr id="13" name="Picture 12" descr="File:Icon Education.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21" y="1854192"/>
            <a:ext cx="3594674" cy="3594674"/>
          </a:xfrm>
          <a:prstGeom prst="rect">
            <a:avLst/>
          </a:prstGeom>
        </p:spPr>
      </p:pic>
      <p:pic>
        <p:nvPicPr>
          <p:cNvPr id="28674" name="Picture 2" descr="Virginia Peninsula Community College | Hampton VA">
            <a:extLst>
              <a:ext uri="{FF2B5EF4-FFF2-40B4-BE49-F238E27FC236}">
                <a16:creationId xmlns:a16="http://schemas.microsoft.com/office/drawing/2014/main" id="{15F3E64D-F838-30F4-844C-1AFB97FD3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316" y="447868"/>
            <a:ext cx="646331"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1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5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5000"/>
                                        <p:tgtEl>
                                          <p:spTgt spid="2">
                                            <p:txEl>
                                              <p:pRg st="0" end="0"/>
                                            </p:txEl>
                                          </p:spTgt>
                                        </p:tgtEl>
                                      </p:cBhvr>
                                    </p:animEffect>
                                  </p:childTnLst>
                                </p:cTn>
                              </p:par>
                            </p:childTnLst>
                          </p:cTn>
                        </p:par>
                        <p:par>
                          <p:cTn id="16" fill="hold">
                            <p:stCondLst>
                              <p:cond delay="5500"/>
                            </p:stCondLst>
                            <p:childTnLst>
                              <p:par>
                                <p:cTn id="17" presetID="31"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1" dur="5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2" dur="5000"/>
                                        <p:tgtEl>
                                          <p:spTgt spid="2">
                                            <p:txEl>
                                              <p:pRg st="1" end="1"/>
                                            </p:txEl>
                                          </p:spTgt>
                                        </p:tgtEl>
                                      </p:cBhvr>
                                    </p:animEffect>
                                  </p:childTnLst>
                                </p:cTn>
                              </p:par>
                            </p:childTnLst>
                          </p:cTn>
                        </p:par>
                        <p:par>
                          <p:cTn id="23" fill="hold">
                            <p:stCondLst>
                              <p:cond delay="10500"/>
                            </p:stCondLst>
                            <p:childTnLst>
                              <p:par>
                                <p:cTn id="24" presetID="31" presetClass="entr" presetSubtype="0" fill="hold" grpId="0"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8" dur="5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9" dur="5000"/>
                                        <p:tgtEl>
                                          <p:spTgt spid="2">
                                            <p:txEl>
                                              <p:pRg st="2" end="2"/>
                                            </p:txEl>
                                          </p:spTgt>
                                        </p:tgtEl>
                                      </p:cBhvr>
                                    </p:animEffect>
                                  </p:childTnLst>
                                </p:cTn>
                              </p:par>
                            </p:childTnLst>
                          </p:cTn>
                        </p:par>
                        <p:par>
                          <p:cTn id="30" fill="hold">
                            <p:stCondLst>
                              <p:cond delay="15500"/>
                            </p:stCondLst>
                            <p:childTnLst>
                              <p:par>
                                <p:cTn id="31" presetID="31" presetClass="entr" presetSubtype="0" fill="hold" grpId="0"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5" dur="5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6" dur="5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3647" y="410546"/>
            <a:ext cx="10458353" cy="882456"/>
          </a:xfrm>
          <a:solidFill>
            <a:schemeClr val="bg1"/>
          </a:solidFill>
        </p:spPr>
        <p:txBody>
          <a:bodyPr>
            <a:normAutofit/>
          </a:bodyPr>
          <a:lstStyle/>
          <a:p>
            <a:pPr algn="ctr"/>
            <a:r>
              <a:rPr lang="en-US" sz="4400" dirty="0">
                <a:solidFill>
                  <a:schemeClr val="tx2"/>
                </a:solidFill>
                <a:latin typeface="Gill Sans MT" panose="020B0502020104020203" pitchFamily="34" charset="0"/>
              </a:rPr>
              <a:t>Dual</a:t>
            </a:r>
            <a:r>
              <a:rPr lang="en-US" sz="4400" dirty="0">
                <a:solidFill>
                  <a:schemeClr val="bg1"/>
                </a:solidFill>
              </a:rPr>
              <a:t> </a:t>
            </a:r>
            <a:r>
              <a:rPr lang="en-US" sz="4800" dirty="0">
                <a:solidFill>
                  <a:schemeClr val="tx2"/>
                </a:solidFill>
                <a:latin typeface="Gill Sans MT" panose="020B0502020104020203" pitchFamily="34" charset="0"/>
              </a:rPr>
              <a:t>Enrollment</a:t>
            </a:r>
            <a:r>
              <a:rPr lang="en-US" sz="4400" dirty="0">
                <a:solidFill>
                  <a:schemeClr val="tx2"/>
                </a:solidFill>
                <a:latin typeface="Gill Sans MT" panose="020B0502020104020203" pitchFamily="34" charset="0"/>
              </a:rPr>
              <a:t> Coordinators</a:t>
            </a:r>
          </a:p>
        </p:txBody>
      </p:sp>
      <p:pic>
        <p:nvPicPr>
          <p:cNvPr id="5" name="Picture 4" descr="Getting Started - Interpersonal Communication - Researc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744" y="2057401"/>
            <a:ext cx="3618532" cy="3618532"/>
          </a:xfrm>
          <a:prstGeom prst="rect">
            <a:avLst/>
          </a:prstGeom>
          <a:solidFill>
            <a:schemeClr val="accent2"/>
          </a:solidFill>
        </p:spPr>
      </p:pic>
      <p:sp>
        <p:nvSpPr>
          <p:cNvPr id="11" name="TextBox 10"/>
          <p:cNvSpPr txBox="1"/>
          <p:nvPr/>
        </p:nvSpPr>
        <p:spPr>
          <a:xfrm>
            <a:off x="5361709" y="1421200"/>
            <a:ext cx="6706559" cy="461665"/>
          </a:xfrm>
          <a:prstGeom prst="rect">
            <a:avLst/>
          </a:prstGeom>
          <a:noFill/>
        </p:spPr>
        <p:txBody>
          <a:bodyPr wrap="square" rtlCol="0">
            <a:spAutoFit/>
          </a:bodyPr>
          <a:lstStyle/>
          <a:p>
            <a:r>
              <a:rPr lang="en-US" sz="2400" dirty="0">
                <a:solidFill>
                  <a:schemeClr val="bg2">
                    <a:lumMod val="10000"/>
                  </a:schemeClr>
                </a:solidFill>
                <a:latin typeface="Gill Sans MT" panose="020B0502020104020203" pitchFamily="34" charset="0"/>
              </a:rPr>
              <a:t>Available to help with all your dual enrollment needs</a:t>
            </a:r>
          </a:p>
        </p:txBody>
      </p:sp>
      <p:sp>
        <p:nvSpPr>
          <p:cNvPr id="12" name="TextBox 11"/>
          <p:cNvSpPr txBox="1"/>
          <p:nvPr/>
        </p:nvSpPr>
        <p:spPr>
          <a:xfrm>
            <a:off x="5361709" y="2251804"/>
            <a:ext cx="5648035" cy="800219"/>
          </a:xfrm>
          <a:prstGeom prst="rect">
            <a:avLst/>
          </a:prstGeom>
          <a:noFill/>
        </p:spPr>
        <p:txBody>
          <a:bodyPr wrap="square" rtlCol="0">
            <a:spAutoFit/>
          </a:bodyPr>
          <a:lstStyle/>
          <a:p>
            <a:r>
              <a:rPr lang="en-US" sz="2800" b="1" dirty="0">
                <a:solidFill>
                  <a:schemeClr val="bg1"/>
                </a:solidFill>
                <a:latin typeface="Gill Sans MT" panose="020B0502020104020203" pitchFamily="34" charset="0"/>
              </a:rPr>
              <a:t>Maggie Haley           </a:t>
            </a:r>
            <a:r>
              <a:rPr lang="en-US" b="1" dirty="0">
                <a:solidFill>
                  <a:schemeClr val="bg1"/>
                </a:solidFill>
                <a:latin typeface="Gill Sans MT" panose="020B0502020104020203" pitchFamily="34" charset="0"/>
              </a:rPr>
              <a:t>HCS, NHREC</a:t>
            </a:r>
            <a:r>
              <a:rPr lang="en-US" sz="2800" b="1" dirty="0">
                <a:solidFill>
                  <a:schemeClr val="bg1"/>
                </a:solidFill>
                <a:latin typeface="Gill Sans MT" panose="020B0502020104020203" pitchFamily="34" charset="0"/>
              </a:rPr>
              <a:t> </a:t>
            </a:r>
          </a:p>
          <a:p>
            <a:r>
              <a:rPr lang="en-US" b="1" dirty="0">
                <a:solidFill>
                  <a:schemeClr val="bg1"/>
                </a:solidFill>
                <a:latin typeface="Gill Sans MT" panose="020B0502020104020203" pitchFamily="34" charset="0"/>
              </a:rPr>
              <a:t>Hampton Campus                     haleym@vpcc.edu</a:t>
            </a:r>
          </a:p>
        </p:txBody>
      </p:sp>
      <p:sp>
        <p:nvSpPr>
          <p:cNvPr id="13" name="TextBox 12"/>
          <p:cNvSpPr txBox="1"/>
          <p:nvPr/>
        </p:nvSpPr>
        <p:spPr>
          <a:xfrm>
            <a:off x="5361709" y="3256132"/>
            <a:ext cx="6590805" cy="2523768"/>
          </a:xfrm>
          <a:prstGeom prst="rect">
            <a:avLst/>
          </a:prstGeom>
          <a:noFill/>
        </p:spPr>
        <p:txBody>
          <a:bodyPr wrap="square" rtlCol="0">
            <a:spAutoFit/>
          </a:bodyPr>
          <a:lstStyle/>
          <a:p>
            <a:r>
              <a:rPr lang="en-US" sz="2800" b="1" dirty="0">
                <a:solidFill>
                  <a:schemeClr val="bg1"/>
                </a:solidFill>
                <a:latin typeface="Gill Sans MT" panose="020B0502020104020203" pitchFamily="34" charset="0"/>
              </a:rPr>
              <a:t>Linda Hubbard        </a:t>
            </a:r>
            <a:r>
              <a:rPr lang="en-US" b="1" dirty="0">
                <a:solidFill>
                  <a:schemeClr val="bg1"/>
                </a:solidFill>
                <a:latin typeface="Gill Sans MT" panose="020B0502020104020203" pitchFamily="34" charset="0"/>
              </a:rPr>
              <a:t>YCSD, WJCC, GSST</a:t>
            </a:r>
          </a:p>
          <a:p>
            <a:r>
              <a:rPr lang="en-US" b="1" dirty="0">
                <a:solidFill>
                  <a:schemeClr val="bg1"/>
                </a:solidFill>
                <a:latin typeface="Gill Sans MT" panose="020B0502020104020203" pitchFamily="34" charset="0"/>
              </a:rPr>
              <a:t>Historic Triangle Campus          hubbardl@vpcc.edu</a:t>
            </a:r>
          </a:p>
          <a:p>
            <a:endParaRPr lang="en-US" b="1" dirty="0">
              <a:solidFill>
                <a:schemeClr val="bg1"/>
              </a:solidFill>
              <a:latin typeface="Gill Sans MT" panose="020B0502020104020203" pitchFamily="34" charset="0"/>
            </a:endParaRPr>
          </a:p>
          <a:p>
            <a:r>
              <a:rPr lang="en-US" sz="2800" b="1" dirty="0" err="1">
                <a:solidFill>
                  <a:schemeClr val="bg1"/>
                </a:solidFill>
                <a:latin typeface="Gill Sans MT" panose="020B0502020104020203" pitchFamily="34" charset="0"/>
              </a:rPr>
              <a:t>Camiel</a:t>
            </a:r>
            <a:r>
              <a:rPr lang="en-US" sz="2800" b="1" dirty="0">
                <a:solidFill>
                  <a:schemeClr val="bg1"/>
                </a:solidFill>
                <a:latin typeface="Gill Sans MT" panose="020B0502020104020203" pitchFamily="34" charset="0"/>
              </a:rPr>
              <a:t> Sims            </a:t>
            </a:r>
            <a:r>
              <a:rPr lang="en-US" b="1" dirty="0">
                <a:solidFill>
                  <a:schemeClr val="bg1"/>
                </a:solidFill>
                <a:latin typeface="Gill Sans MT" panose="020B0502020104020203" pitchFamily="34" charset="0"/>
              </a:rPr>
              <a:t>NNPS, PCS, Private schools</a:t>
            </a:r>
          </a:p>
          <a:p>
            <a:r>
              <a:rPr lang="en-US" b="1" dirty="0">
                <a:solidFill>
                  <a:schemeClr val="bg1"/>
                </a:solidFill>
                <a:latin typeface="Gill Sans MT" panose="020B0502020104020203" pitchFamily="34" charset="0"/>
              </a:rPr>
              <a:t>Historic Triangle Campus         simsc@vpcc.edu</a:t>
            </a:r>
          </a:p>
          <a:p>
            <a:endParaRPr lang="en-US" sz="2800" b="1" dirty="0">
              <a:solidFill>
                <a:schemeClr val="bg1"/>
              </a:solidFill>
              <a:latin typeface="Gill Sans MT" panose="020B0502020104020203" pitchFamily="34" charset="0"/>
            </a:endParaRPr>
          </a:p>
          <a:p>
            <a:r>
              <a:rPr lang="en-US" sz="2000" b="1" dirty="0">
                <a:solidFill>
                  <a:schemeClr val="bg1"/>
                </a:solidFill>
                <a:latin typeface="Gill Sans MT" panose="020B0502020104020203" pitchFamily="34" charset="0"/>
              </a:rPr>
              <a:t>By appointment:   phone, zoom, in person</a:t>
            </a:r>
          </a:p>
        </p:txBody>
      </p:sp>
      <p:pic>
        <p:nvPicPr>
          <p:cNvPr id="29698" name="Picture 2" descr="Virginia Peninsula Community College | Hampton VA">
            <a:extLst>
              <a:ext uri="{FF2B5EF4-FFF2-40B4-BE49-F238E27FC236}">
                <a16:creationId xmlns:a16="http://schemas.microsoft.com/office/drawing/2014/main" id="{482A0F5E-0014-FA31-1E37-4973ADDB51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268" y="410546"/>
            <a:ext cx="882456" cy="882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8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B9A448-B82A-8131-1F5D-F242D341D49C}"/>
              </a:ext>
            </a:extLst>
          </p:cNvPr>
          <p:cNvSpPr txBox="1"/>
          <p:nvPr/>
        </p:nvSpPr>
        <p:spPr>
          <a:xfrm>
            <a:off x="183776" y="0"/>
            <a:ext cx="11483787" cy="7091941"/>
          </a:xfrm>
          <a:prstGeom prst="rect">
            <a:avLst/>
          </a:prstGeom>
          <a:noFill/>
        </p:spPr>
        <p:txBody>
          <a:bodyPr wrap="square" rtlCol="0">
            <a:spAutoFit/>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Virginia Peninsula Community College		        Dual Enrollment Orientation Quiz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Dual enrollment gives a student the opportunity to earn high school and college credit at the same time?                  </a:t>
            </a:r>
            <a:r>
              <a:rPr lang="en-US" b="1" dirty="0">
                <a:effectLst/>
                <a:latin typeface="Calibri" panose="020F0502020204030204" pitchFamily="34" charset="0"/>
                <a:ea typeface="Calibri" panose="020F0502020204030204" pitchFamily="34" charset="0"/>
                <a:cs typeface="Times New Roman" panose="02020603050405020304" pitchFamily="18" charset="0"/>
              </a:rPr>
              <a:t>True or False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2.  Grades earned through dual enrollment are a permanent part of your high school and college record? </a:t>
            </a:r>
          </a:p>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           True or False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3.  _______________ is the online platform for Virginia Peninsula Community College.</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Blackboard</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Canvas</a:t>
            </a:r>
          </a:p>
          <a:p>
            <a:pPr marL="742950" marR="0" lvl="1" indent="-285750">
              <a:lnSpc>
                <a:spcPct val="107000"/>
              </a:lnSpc>
              <a:spcBef>
                <a:spcPts val="0"/>
              </a:spcBef>
              <a:spcAft>
                <a:spcPts val="0"/>
              </a:spcAft>
              <a:buFont typeface="+mj-lt"/>
              <a:buAutoNum type="alphaLcPeriod"/>
            </a:pPr>
            <a:r>
              <a:rPr lang="en-US" dirty="0" err="1">
                <a:effectLst/>
                <a:latin typeface="Calibri" panose="020F0502020204030204" pitchFamily="34" charset="0"/>
                <a:ea typeface="Calibri" panose="020F0502020204030204" pitchFamily="34" charset="0"/>
                <a:cs typeface="Times New Roman" panose="02020603050405020304" pitchFamily="18" charset="0"/>
              </a:rPr>
              <a:t>Foxpro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4.  All communications from the college will be sent to your VPCC Gmail account.       </a:t>
            </a:r>
            <a:r>
              <a:rPr lang="en-US" b="1" dirty="0">
                <a:effectLst/>
                <a:latin typeface="Calibri" panose="020F0502020204030204" pitchFamily="34" charset="0"/>
                <a:ea typeface="Calibri" panose="020F0502020204030204" pitchFamily="34" charset="0"/>
                <a:cs typeface="Times New Roman" panose="02020603050405020304" pitchFamily="18" charset="0"/>
              </a:rPr>
              <a:t>True or False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5.  A student should check his or her VPCC student Gmail account at least once every:</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Week      </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 Semester  </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 Day </a:t>
            </a:r>
          </a:p>
          <a:p>
            <a:pPr marL="9144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6.  In SIS a student can view his/her schedule, grades, and pay for classes.      </a:t>
            </a:r>
            <a:r>
              <a:rPr lang="en-US" b="1" dirty="0">
                <a:effectLst/>
                <a:latin typeface="Calibri" panose="020F0502020204030204" pitchFamily="34" charset="0"/>
                <a:ea typeface="Calibri" panose="020F0502020204030204" pitchFamily="34" charset="0"/>
                <a:cs typeface="Times New Roman" panose="02020603050405020304" pitchFamily="18" charset="0"/>
              </a:rPr>
              <a:t>True or False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771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73561A-9FC7-6883-688F-E13CF0938F0B}"/>
              </a:ext>
            </a:extLst>
          </p:cNvPr>
          <p:cNvSpPr txBox="1"/>
          <p:nvPr/>
        </p:nvSpPr>
        <p:spPr>
          <a:xfrm>
            <a:off x="699236" y="251009"/>
            <a:ext cx="11008658" cy="5710089"/>
          </a:xfrm>
          <a:prstGeom prst="rect">
            <a:avLst/>
          </a:prstGeom>
          <a:noFill/>
        </p:spPr>
        <p:txBody>
          <a:bodyPr wrap="square" rtlCol="0">
            <a:spAutoFit/>
          </a:bodyPr>
          <a:lstStyle/>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7.  ______________ can help a student keep track of important tasks, explore major and career interests, create and academic plan and make an appointment with an advisor.</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Oracle</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SIS</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Navigate</a:t>
            </a:r>
          </a:p>
          <a:p>
            <a:pPr marL="9144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8.  All dual enrolled students have access to the same services as other Virginia Peninsula students.    </a:t>
            </a:r>
            <a:r>
              <a:rPr lang="en-US" b="1" dirty="0">
                <a:effectLst/>
                <a:latin typeface="Calibri" panose="020F0502020204030204" pitchFamily="34" charset="0"/>
                <a:ea typeface="Calibri" panose="020F0502020204030204" pitchFamily="34" charset="0"/>
                <a:cs typeface="Times New Roman" panose="02020603050405020304" pitchFamily="18" charset="0"/>
              </a:rPr>
              <a:t>True or False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9.  Student Services at VPCC include: </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Library Resources</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Tutoring</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Disability Support Services</a:t>
            </a:r>
          </a:p>
          <a:p>
            <a:pPr marL="742950" marR="0" lvl="1" indent="-285750">
              <a:lnSpc>
                <a:spcPct val="107000"/>
              </a:lnSpc>
              <a:spcBef>
                <a:spcPts val="0"/>
              </a:spcBef>
              <a:spcAft>
                <a:spcPts val="0"/>
              </a:spcAft>
              <a:buFont typeface="+mj-lt"/>
              <a:buAutoNum type="alphaLcPeriod"/>
            </a:pPr>
            <a:r>
              <a:rPr lang="en-US" dirty="0">
                <a:effectLst/>
                <a:latin typeface="Calibri" panose="020F0502020204030204" pitchFamily="34" charset="0"/>
                <a:ea typeface="Calibri" panose="020F0502020204030204" pitchFamily="34" charset="0"/>
                <a:cs typeface="Times New Roman" panose="02020603050405020304" pitchFamily="18" charset="0"/>
              </a:rPr>
              <a:t>All of the above</a:t>
            </a:r>
          </a:p>
          <a:p>
            <a:pPr marR="0" lvl="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10.  VPCC professors establish their own Attendance Policies.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True or False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11.  FERPA regulations require VPCC to share your academic information with your parents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True or False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12.   The VPCC Student Handbook explains what constitutes Scholastic Dishonesty.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True or False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643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Box 2"/>
          <p:cNvSpPr txBox="1"/>
          <p:nvPr/>
        </p:nvSpPr>
        <p:spPr>
          <a:xfrm>
            <a:off x="4409468" y="251927"/>
            <a:ext cx="7543046" cy="923330"/>
          </a:xfrm>
          <a:prstGeom prst="rect">
            <a:avLst/>
          </a:prstGeom>
          <a:noFill/>
        </p:spPr>
        <p:txBody>
          <a:bodyPr wrap="square" rtlCol="0">
            <a:spAutoFit/>
          </a:bodyPr>
          <a:lstStyle/>
          <a:p>
            <a:pPr algn="ctr"/>
            <a:r>
              <a:rPr lang="en-US" sz="5400" dirty="0">
                <a:solidFill>
                  <a:schemeClr val="bg1"/>
                </a:solidFill>
                <a:latin typeface="Gill Sans MT" panose="020B0502020104020203" pitchFamily="34" charset="0"/>
              </a:rPr>
              <a:t>What is Dual Enrollment? </a:t>
            </a:r>
          </a:p>
        </p:txBody>
      </p:sp>
      <p:sp>
        <p:nvSpPr>
          <p:cNvPr id="4" name="TextBox 3"/>
          <p:cNvSpPr txBox="1"/>
          <p:nvPr/>
        </p:nvSpPr>
        <p:spPr>
          <a:xfrm>
            <a:off x="4409468" y="1422394"/>
            <a:ext cx="7631393" cy="3970318"/>
          </a:xfrm>
          <a:prstGeom prst="rect">
            <a:avLst/>
          </a:prstGeom>
          <a:noFill/>
        </p:spPr>
        <p:txBody>
          <a:bodyPr wrap="square" rtlCol="0">
            <a:spAutoFit/>
          </a:bodyPr>
          <a:lstStyle/>
          <a:p>
            <a:r>
              <a:rPr lang="en-US" sz="2800" dirty="0">
                <a:solidFill>
                  <a:schemeClr val="bg1"/>
                </a:solidFill>
                <a:latin typeface="Gill Sans MT" panose="020B0502020104020203" pitchFamily="34" charset="0"/>
              </a:rPr>
              <a:t>Dual Enrollment is a program that provides qualified high school students </a:t>
            </a:r>
            <a:r>
              <a:rPr lang="en-US" sz="2800" i="1" dirty="0">
                <a:solidFill>
                  <a:schemeClr val="bg1"/>
                </a:solidFill>
                <a:latin typeface="Gill Sans MT" panose="020B0502020104020203" pitchFamily="34" charset="0"/>
              </a:rPr>
              <a:t>like you </a:t>
            </a:r>
            <a:r>
              <a:rPr lang="en-US" sz="2800" dirty="0">
                <a:solidFill>
                  <a:schemeClr val="bg1"/>
                </a:solidFill>
                <a:latin typeface="Gill Sans MT" panose="020B0502020104020203" pitchFamily="34" charset="0"/>
              </a:rPr>
              <a:t>the opportunity to enhance their education by enrolling early in college courses. You will be able to experience college-level courses, explore career options, and shorten the time required to complete a college degree. In most cases, you have the opportunity to earn high school and college credit at the same time. </a:t>
            </a:r>
          </a:p>
        </p:txBody>
      </p:sp>
      <p:pic>
        <p:nvPicPr>
          <p:cNvPr id="1028" name="Picture 4" descr="https://northcentralus1-mediap.svc.ms/transform/thumbnail?provider=spo&amp;inputFormat=jpg&amp;cs=fFNQTw&amp;docid=https%3A%2F%2Fthomasnelsoncommunityc.sharepoint.com%3A443%2F_api%2Fv2.0%2Fdrives%2Fb!38Oo028l9UyxwQCqdSb_Yw1geow65TdEj8CYRm56qWJqdgN_U8osTKrQK1qjnf_Q%2Fitems%2F01OFMWFQVSQ2XX6DF4LFGLCEKTYXTIFBKL%3Fversion%3DPublished&amp;access_token=eyJ0eXAiOiJKV1QiLCJhbGciOiJub25lIn0.eyJhdWQiOiIwMDAwMDAwMy0wMDAwLTBmZjEtY2UwMC0wMDAwMDAwMDAwMDAvdGhvbWFzbmVsc29uY29tbXVuaXR5Yy5zaGFyZXBvaW50LmNvbUA2MDRiOWM0Yy00ZDJmLTRhNzUtOGUwMC1iZGM5ZGMxY2MxOTgiLCJpc3MiOiIwMDAwMDAwMy0wMDAwLTBmZjEtY2UwMC0wMDAwMDAwMDAwMDAiLCJuYmYiOiIxNTUzMTg1MTI3IiwiZXhwIjoiMTU1MzIwNjcyNyIsImVuZHBvaW50dXJsIjoidEFhTnJZZHdqU09pZ3hLN2ZKQzFtYkRHWVpKUVI4Nlg5TVJlQWo0K1FPaz0iLCJlbmRwb2ludHVybExlbmd0aCI6IjEyOSIsImlzbG9vcGJhY2siOiJUcnVlIiwiY2lkIjoiT1RFek0yTmlPV1V0TnpBME1DMDRNREF3TFdVd1lqSXRaR014WXpaak9UVTFaamRpIiwidmVyIjoiaGFzaGVkcHJvb2Z0b2tlbiIsInNpdGVpZCI6IlpETmhPR016WkdZdE1qVTJaaTAwWTJZMUxXSXhZekV0TURCaFlUYzFNalptWmpZeiIsInNpZ25pbl9zdGF0ZSI6IltcImttc2lcIl0iLCJuYW1laWQiOiIwIy5mfG1lbWJlcnNoaXB8aGFsbGxAdG5jYy5lZHUiLCJuaWkiOiJtaWNyb3NvZnQuc2hhcmVwb2ludCIsImlzdXNlciI6InRydWUiLCJjYWNoZWtleSI6IjBoLmZ8bWVtYmVyc2hpcHwxMDAzMDAwMGEzNDM1ZTRmQGxpdmUuY29tIiwidHQiOiIwIiwidXNlUGVyc2lzdGVudENvb2tpZSI6IjMifQ.UVhpVTRhZnNKekhpeDZpOUMyMFdWZ0VncEM1bDJVbm96cHRHekZaalhBTT0&amp;encodeFailures=1&amp;width=1920&amp;height=880&amp;srcWidth=&amp;srcHeight="/>
          <p:cNvPicPr>
            <a:picLocks noChangeAspect="1" noChangeArrowheads="1"/>
          </p:cNvPicPr>
          <p:nvPr/>
        </p:nvPicPr>
        <p:blipFill rotWithShape="1">
          <a:blip r:embed="rId2">
            <a:extLst>
              <a:ext uri="{28A0092B-C50C-407E-A947-70E740481C1C}">
                <a14:useLocalDpi xmlns:a14="http://schemas.microsoft.com/office/drawing/2010/main" val="0"/>
              </a:ext>
            </a:extLst>
          </a:blip>
          <a:srcRect l="51932" t="1448" r="12237" b="-1448"/>
          <a:stretch/>
        </p:blipFill>
        <p:spPr bwMode="auto">
          <a:xfrm>
            <a:off x="0" y="-22209"/>
            <a:ext cx="3750906" cy="697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4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000"/>
                                        <p:tgtEl>
                                          <p:spTgt spid="4"/>
                                        </p:tgtEl>
                                      </p:cBhvr>
                                    </p:animEffect>
                                    <p:anim calcmode="lin" valueType="num">
                                      <p:cBhvr>
                                        <p:cTn id="12" dur="7000" fill="hold"/>
                                        <p:tgtEl>
                                          <p:spTgt spid="4"/>
                                        </p:tgtEl>
                                        <p:attrNameLst>
                                          <p:attrName>ppt_x</p:attrName>
                                        </p:attrNameLst>
                                      </p:cBhvr>
                                      <p:tavLst>
                                        <p:tav tm="0">
                                          <p:val>
                                            <p:strVal val="#ppt_x"/>
                                          </p:val>
                                        </p:tav>
                                        <p:tav tm="100000">
                                          <p:val>
                                            <p:strVal val="#ppt_x"/>
                                          </p:val>
                                        </p:tav>
                                      </p:tavLst>
                                    </p:anim>
                                    <p:anim calcmode="lin" valueType="num">
                                      <p:cBhvr>
                                        <p:cTn id="13" dur="7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1191208" y="2127379"/>
            <a:ext cx="11000792" cy="3539430"/>
          </a:xfrm>
          <a:prstGeom prst="rect">
            <a:avLst/>
          </a:prstGeom>
          <a:noFill/>
        </p:spPr>
        <p:txBody>
          <a:bodyPr wrap="square" rtlCol="0">
            <a:spAutoFit/>
          </a:bodyPr>
          <a:lstStyle/>
          <a:p>
            <a:pPr marL="285750" indent="-285750">
              <a:buFont typeface="Wingdings" panose="05000000000000000000" pitchFamily="2" charset="2"/>
              <a:buChar char="ü"/>
            </a:pPr>
            <a:r>
              <a:rPr lang="en-US" sz="2800" dirty="0">
                <a:solidFill>
                  <a:schemeClr val="bg1"/>
                </a:solidFill>
                <a:latin typeface="Gill Sans MT" panose="020B0502020104020203" pitchFamily="34" charset="0"/>
              </a:rPr>
              <a:t>Get a head start on achieving your college degree</a:t>
            </a:r>
          </a:p>
          <a:p>
            <a:pPr marL="285750" indent="-285750">
              <a:buFont typeface="Wingdings" panose="05000000000000000000" pitchFamily="2" charset="2"/>
              <a:buChar char="ü"/>
            </a:pPr>
            <a:r>
              <a:rPr lang="en-US" sz="2800" dirty="0">
                <a:solidFill>
                  <a:schemeClr val="bg1"/>
                </a:solidFill>
                <a:latin typeface="Gill Sans MT" panose="020B0502020104020203" pitchFamily="34" charset="0"/>
              </a:rPr>
              <a:t>Access a wide range of college course options</a:t>
            </a:r>
          </a:p>
          <a:p>
            <a:pPr marL="285750" indent="-285750">
              <a:buFont typeface="Wingdings" panose="05000000000000000000" pitchFamily="2" charset="2"/>
              <a:buChar char="ü"/>
            </a:pPr>
            <a:r>
              <a:rPr lang="en-US" sz="2800" dirty="0">
                <a:solidFill>
                  <a:schemeClr val="bg1"/>
                </a:solidFill>
                <a:latin typeface="Gill Sans MT" panose="020B0502020104020203" pitchFamily="34" charset="0"/>
              </a:rPr>
              <a:t>Explore potential areas of study before declaring a major</a:t>
            </a:r>
          </a:p>
          <a:p>
            <a:pPr marL="285750" indent="-285750">
              <a:buFont typeface="Wingdings" panose="05000000000000000000" pitchFamily="2" charset="2"/>
              <a:buChar char="ü"/>
            </a:pPr>
            <a:r>
              <a:rPr lang="en-US" sz="2800" dirty="0">
                <a:solidFill>
                  <a:schemeClr val="bg1"/>
                </a:solidFill>
                <a:latin typeface="Gill Sans MT" panose="020B0502020104020203" pitchFamily="34" charset="0"/>
              </a:rPr>
              <a:t>Challenge yourself academically</a:t>
            </a:r>
          </a:p>
          <a:p>
            <a:pPr marL="285750" indent="-285750">
              <a:buFont typeface="Wingdings" panose="05000000000000000000" pitchFamily="2" charset="2"/>
              <a:buChar char="ü"/>
            </a:pPr>
            <a:r>
              <a:rPr lang="en-US" sz="2800" dirty="0">
                <a:solidFill>
                  <a:schemeClr val="bg1"/>
                </a:solidFill>
                <a:latin typeface="Gill Sans MT" panose="020B0502020104020203" pitchFamily="34" charset="0"/>
              </a:rPr>
              <a:t>Satisfy high school and college requirements at the same time</a:t>
            </a:r>
          </a:p>
          <a:p>
            <a:pPr marL="285750" indent="-285750">
              <a:buFont typeface="Wingdings" panose="05000000000000000000" pitchFamily="2" charset="2"/>
              <a:buChar char="ü"/>
            </a:pPr>
            <a:r>
              <a:rPr lang="en-US" sz="2800" dirty="0">
                <a:solidFill>
                  <a:schemeClr val="bg1"/>
                </a:solidFill>
                <a:latin typeface="Gill Sans MT" panose="020B0502020104020203" pitchFamily="34" charset="0"/>
              </a:rPr>
              <a:t>Lower the total cost of your college degree</a:t>
            </a:r>
          </a:p>
          <a:p>
            <a:pPr marL="285750" indent="-285750">
              <a:buFont typeface="Wingdings" panose="05000000000000000000" pitchFamily="2" charset="2"/>
              <a:buChar char="ü"/>
            </a:pPr>
            <a:r>
              <a:rPr lang="en-US" sz="2800" dirty="0">
                <a:solidFill>
                  <a:schemeClr val="bg1"/>
                </a:solidFill>
                <a:latin typeface="Gill Sans MT" panose="020B0502020104020203" pitchFamily="34" charset="0"/>
              </a:rPr>
              <a:t>Experience the rigor of college coursework while still in high school</a:t>
            </a:r>
          </a:p>
          <a:p>
            <a:pPr marL="285750" indent="-285750">
              <a:buFont typeface="Wingdings" panose="05000000000000000000" pitchFamily="2" charset="2"/>
              <a:buChar char="ü"/>
            </a:pPr>
            <a:r>
              <a:rPr lang="en-US" sz="2800" dirty="0">
                <a:solidFill>
                  <a:schemeClr val="bg1"/>
                </a:solidFill>
                <a:latin typeface="Gill Sans MT" panose="020B0502020104020203" pitchFamily="34" charset="0"/>
              </a:rPr>
              <a:t>Access all of Virginia Peninsula’s student services and resources</a:t>
            </a:r>
            <a:endParaRPr lang="en-US" dirty="0">
              <a:solidFill>
                <a:schemeClr val="bg1"/>
              </a:solidFill>
              <a:latin typeface="Gill Sans MT" panose="020B0502020104020203" pitchFamily="34" charset="0"/>
            </a:endParaRPr>
          </a:p>
        </p:txBody>
      </p:sp>
      <p:pic>
        <p:nvPicPr>
          <p:cNvPr id="2050" name="Picture 2" descr="Virginia Peninsula Community College | Hampton VA">
            <a:extLst>
              <a:ext uri="{FF2B5EF4-FFF2-40B4-BE49-F238E27FC236}">
                <a16:creationId xmlns:a16="http://schemas.microsoft.com/office/drawing/2014/main" id="{FDFF943A-0348-6654-DAC5-A495926F9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5" y="101341"/>
            <a:ext cx="1379987" cy="1379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93F06F-53C4-D822-2268-61C1E2595CC2}"/>
              </a:ext>
            </a:extLst>
          </p:cNvPr>
          <p:cNvSpPr txBox="1"/>
          <p:nvPr/>
        </p:nvSpPr>
        <p:spPr>
          <a:xfrm>
            <a:off x="1574359" y="363894"/>
            <a:ext cx="8981581" cy="830997"/>
          </a:xfrm>
          <a:prstGeom prst="rect">
            <a:avLst/>
          </a:prstGeom>
          <a:solidFill>
            <a:schemeClr val="bg1"/>
          </a:solidFill>
        </p:spPr>
        <p:txBody>
          <a:bodyPr wrap="square" rtlCol="0">
            <a:spAutoFit/>
          </a:bodyPr>
          <a:lstStyle/>
          <a:p>
            <a:pPr algn="ctr"/>
            <a:r>
              <a:rPr lang="en-US" sz="4800" dirty="0">
                <a:solidFill>
                  <a:schemeClr val="tx2"/>
                </a:solidFill>
                <a:latin typeface="Gill Sans MT" panose="020B0502020104020203" pitchFamily="34" charset="0"/>
              </a:rPr>
              <a:t>Benefits</a:t>
            </a:r>
            <a:r>
              <a:rPr lang="en-US" sz="4800" dirty="0">
                <a:solidFill>
                  <a:schemeClr val="bg1"/>
                </a:solidFill>
                <a:latin typeface="Gill Sans MT" panose="020B0502020104020203" pitchFamily="34" charset="0"/>
              </a:rPr>
              <a:t> </a:t>
            </a:r>
            <a:r>
              <a:rPr lang="en-US" sz="4800" dirty="0">
                <a:solidFill>
                  <a:schemeClr val="tx2"/>
                </a:solidFill>
                <a:latin typeface="Gill Sans MT" panose="020B0502020104020203" pitchFamily="34" charset="0"/>
              </a:rPr>
              <a:t>of Dual Enrollment</a:t>
            </a:r>
          </a:p>
        </p:txBody>
      </p:sp>
    </p:spTree>
    <p:extLst>
      <p:ext uri="{BB962C8B-B14F-4D97-AF65-F5344CB8AC3E}">
        <p14:creationId xmlns:p14="http://schemas.microsoft.com/office/powerpoint/2010/main" val="243561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8000"/>
                            </p:stCondLst>
                            <p:childTnLst>
                              <p:par>
                                <p:cTn id="30" presetID="2" presetClass="entr" presetSubtype="4"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0000"/>
                            </p:stCondLst>
                            <p:childTnLst>
                              <p:par>
                                <p:cTn id="35" presetID="2" presetClass="entr" presetSubtype="4"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2000"/>
                            </p:stCondLst>
                            <p:childTnLst>
                              <p:par>
                                <p:cTn id="40" presetID="2" presetClass="entr" presetSubtype="4" fill="hold" nodeType="after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4000"/>
                            </p:stCondLst>
                            <p:childTnLst>
                              <p:par>
                                <p:cTn id="45" presetID="2" presetClass="entr" presetSubtype="4" fill="hold"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extBox 3"/>
          <p:cNvSpPr txBox="1"/>
          <p:nvPr/>
        </p:nvSpPr>
        <p:spPr>
          <a:xfrm>
            <a:off x="1191208" y="1912775"/>
            <a:ext cx="10862247" cy="4401205"/>
          </a:xfrm>
          <a:prstGeom prst="rect">
            <a:avLst/>
          </a:prstGeom>
          <a:noFill/>
        </p:spPr>
        <p:txBody>
          <a:bodyPr wrap="square" rtlCol="0">
            <a:spAutoFit/>
          </a:bodyPr>
          <a:lstStyle/>
          <a:p>
            <a:pPr marL="285750" lvl="0" indent="-285750">
              <a:buFont typeface="Wingdings" panose="05000000000000000000" pitchFamily="2" charset="2"/>
              <a:buChar char="ü"/>
            </a:pPr>
            <a:r>
              <a:rPr lang="en-US" sz="2800" dirty="0">
                <a:latin typeface="Gill Sans MT" panose="020B0502020104020203" pitchFamily="34" charset="0"/>
              </a:rPr>
              <a:t>College courses are more difficult and demanding than high school classes </a:t>
            </a:r>
          </a:p>
          <a:p>
            <a:pPr marL="285750" lvl="0" indent="-285750">
              <a:buFont typeface="Wingdings" panose="05000000000000000000" pitchFamily="2" charset="2"/>
              <a:buChar char="ü"/>
            </a:pPr>
            <a:r>
              <a:rPr lang="en-US" sz="2800" dirty="0">
                <a:latin typeface="Gill Sans MT" panose="020B0502020104020203" pitchFamily="34" charset="0"/>
              </a:rPr>
              <a:t>Grades become a permanent part of your high school and college record </a:t>
            </a:r>
          </a:p>
          <a:p>
            <a:pPr marL="285750" lvl="0" indent="-285750">
              <a:buFont typeface="Wingdings" panose="05000000000000000000" pitchFamily="2" charset="2"/>
              <a:buChar char="ü"/>
            </a:pPr>
            <a:r>
              <a:rPr lang="en-US" sz="2800" dirty="0">
                <a:latin typeface="Gill Sans MT" panose="020B0502020104020203" pitchFamily="34" charset="0"/>
              </a:rPr>
              <a:t>If you plan to attend a four-year college or university, make sure to check with them about how dual enrollment classes are accepted and applied in your anticipated degree</a:t>
            </a:r>
          </a:p>
          <a:p>
            <a:pPr marL="285750" lvl="0" indent="-285750">
              <a:buFont typeface="Wingdings" panose="05000000000000000000" pitchFamily="2" charset="2"/>
              <a:buChar char="ü"/>
            </a:pPr>
            <a:r>
              <a:rPr lang="en-US" sz="2800" dirty="0">
                <a:latin typeface="Gill Sans MT" panose="020B0502020104020203" pitchFamily="34" charset="0"/>
              </a:rPr>
              <a:t>Withdrawing from a class can impact your future financial aid</a:t>
            </a:r>
          </a:p>
          <a:p>
            <a:pPr marL="285750" lvl="0" indent="-285750">
              <a:buFont typeface="Wingdings" panose="05000000000000000000" pitchFamily="2" charset="2"/>
              <a:buChar char="ü"/>
            </a:pPr>
            <a:r>
              <a:rPr lang="en-US" sz="2800" dirty="0">
                <a:latin typeface="Gill Sans MT" panose="020B0502020104020203" pitchFamily="34" charset="0"/>
              </a:rPr>
              <a:t>College classes may include content that is controversial or makes you feel uncomfortable</a:t>
            </a:r>
          </a:p>
        </p:txBody>
      </p:sp>
      <p:sp>
        <p:nvSpPr>
          <p:cNvPr id="3" name="TextBox 2"/>
          <p:cNvSpPr txBox="1"/>
          <p:nvPr/>
        </p:nvSpPr>
        <p:spPr>
          <a:xfrm>
            <a:off x="1711353" y="424828"/>
            <a:ext cx="10003227" cy="830997"/>
          </a:xfrm>
          <a:prstGeom prst="rect">
            <a:avLst/>
          </a:prstGeom>
          <a:solidFill>
            <a:schemeClr val="bg1"/>
          </a:solidFill>
        </p:spPr>
        <p:txBody>
          <a:bodyPr wrap="square" rtlCol="0">
            <a:spAutoFit/>
          </a:bodyPr>
          <a:lstStyle/>
          <a:p>
            <a:r>
              <a:rPr lang="en-US" sz="4800" dirty="0">
                <a:solidFill>
                  <a:schemeClr val="tx2"/>
                </a:solidFill>
                <a:latin typeface="Gill Sans MT" panose="020B0502020104020203" pitchFamily="34" charset="0"/>
              </a:rPr>
              <a:t>         Things to Consider </a:t>
            </a:r>
          </a:p>
        </p:txBody>
      </p:sp>
      <p:pic>
        <p:nvPicPr>
          <p:cNvPr id="3074" name="Picture 2" descr="Virginia Peninsula Community College | Hampton VA">
            <a:extLst>
              <a:ext uri="{FF2B5EF4-FFF2-40B4-BE49-F238E27FC236}">
                <a16:creationId xmlns:a16="http://schemas.microsoft.com/office/drawing/2014/main" id="{276C0E53-A95F-92A8-5700-8EEC1CB2B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67" y="176004"/>
            <a:ext cx="1492186" cy="14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52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ECBAC5-61DD-BDB9-826A-E263AC5FF3F9}"/>
              </a:ext>
            </a:extLst>
          </p:cNvPr>
          <p:cNvSpPr txBox="1"/>
          <p:nvPr/>
        </p:nvSpPr>
        <p:spPr>
          <a:xfrm>
            <a:off x="1625181" y="511589"/>
            <a:ext cx="10195133" cy="1200329"/>
          </a:xfrm>
          <a:prstGeom prst="rect">
            <a:avLst/>
          </a:prstGeom>
          <a:solidFill>
            <a:schemeClr val="bg1"/>
          </a:solidFill>
        </p:spPr>
        <p:txBody>
          <a:bodyPr wrap="square" rtlCol="0">
            <a:spAutoFit/>
          </a:bodyPr>
          <a:lstStyle/>
          <a:p>
            <a:r>
              <a:rPr lang="en-US" sz="3600" dirty="0">
                <a:solidFill>
                  <a:schemeClr val="tx2"/>
                </a:solidFill>
                <a:latin typeface="Gill Sans MT" panose="020B0502020104020203" pitchFamily="34" charset="0"/>
              </a:rPr>
              <a:t>                   Other Differences </a:t>
            </a:r>
          </a:p>
          <a:p>
            <a:pPr algn="ctr"/>
            <a:r>
              <a:rPr lang="en-US" sz="3600" dirty="0">
                <a:solidFill>
                  <a:schemeClr val="tx2"/>
                </a:solidFill>
                <a:latin typeface="Gill Sans MT" panose="020B0502020104020203" pitchFamily="34" charset="0"/>
              </a:rPr>
              <a:t>between high school and college courses</a:t>
            </a:r>
          </a:p>
        </p:txBody>
      </p:sp>
      <p:sp>
        <p:nvSpPr>
          <p:cNvPr id="6" name="TextBox 5">
            <a:extLst>
              <a:ext uri="{FF2B5EF4-FFF2-40B4-BE49-F238E27FC236}">
                <a16:creationId xmlns:a16="http://schemas.microsoft.com/office/drawing/2014/main" id="{950C7167-7CDE-31E3-27E4-5584AE745D93}"/>
              </a:ext>
            </a:extLst>
          </p:cNvPr>
          <p:cNvSpPr txBox="1"/>
          <p:nvPr/>
        </p:nvSpPr>
        <p:spPr>
          <a:xfrm>
            <a:off x="543476" y="2228294"/>
            <a:ext cx="11470971" cy="4031873"/>
          </a:xfrm>
          <a:prstGeom prst="rect">
            <a:avLst/>
          </a:prstGeom>
          <a:noFill/>
        </p:spPr>
        <p:txBody>
          <a:bodyPr wrap="square" rtlCol="0">
            <a:spAutoFit/>
          </a:bodyPr>
          <a:lstStyle/>
          <a:p>
            <a:r>
              <a:rPr lang="en-US" sz="3200" dirty="0"/>
              <a:t>Schedules – semesters and sessions</a:t>
            </a:r>
          </a:p>
          <a:p>
            <a:r>
              <a:rPr lang="en-US" sz="3200" dirty="0"/>
              <a:t>Terminology – credit hours, pre-</a:t>
            </a:r>
            <a:r>
              <a:rPr lang="en-US" sz="3200" dirty="0" err="1"/>
              <a:t>reqs</a:t>
            </a:r>
            <a:r>
              <a:rPr lang="en-US" sz="3200" dirty="0"/>
              <a:t>, office hours, mid-terms </a:t>
            </a:r>
          </a:p>
          <a:p>
            <a:r>
              <a:rPr lang="en-US" sz="3200" dirty="0"/>
              <a:t>Attendance -  instructor sets policy</a:t>
            </a:r>
          </a:p>
          <a:p>
            <a:r>
              <a:rPr lang="en-US" sz="3200" dirty="0"/>
              <a:t>Grading -  papers, exams </a:t>
            </a:r>
          </a:p>
          <a:p>
            <a:r>
              <a:rPr lang="en-US" sz="3200" dirty="0"/>
              <a:t>Expectations – no reminders, no hand-holding</a:t>
            </a:r>
          </a:p>
          <a:p>
            <a:r>
              <a:rPr lang="en-US" sz="3200" dirty="0"/>
              <a:t>Responsibility – know the material, the syllabus, due dates</a:t>
            </a:r>
          </a:p>
          <a:p>
            <a:r>
              <a:rPr lang="en-US" sz="3200" dirty="0"/>
              <a:t>Study time – 2-3 hours per credit, per week</a:t>
            </a:r>
          </a:p>
          <a:p>
            <a:r>
              <a:rPr lang="en-US" sz="3200" dirty="0"/>
              <a:t>Homework – expected, not graded</a:t>
            </a:r>
          </a:p>
        </p:txBody>
      </p:sp>
      <p:pic>
        <p:nvPicPr>
          <p:cNvPr id="4098" name="Picture 2" descr="Virginia Peninsula Community College | Hampton VA">
            <a:extLst>
              <a:ext uri="{FF2B5EF4-FFF2-40B4-BE49-F238E27FC236}">
                <a16:creationId xmlns:a16="http://schemas.microsoft.com/office/drawing/2014/main" id="{12FD4B88-BE5D-8D62-4B42-AB83C879C2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734"/>
            <a:ext cx="1775650" cy="177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7" name="Content Placeholder 6" descr="Image vectorielle gratuite: Enseignant, Étudiants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9439" y="1825625"/>
            <a:ext cx="4599122" cy="4351338"/>
          </a:xfrm>
        </p:spPr>
      </p:pic>
      <p:sp>
        <p:nvSpPr>
          <p:cNvPr id="4" name="Content Placeholder 3"/>
          <p:cNvSpPr>
            <a:spLocks noGrp="1"/>
          </p:cNvSpPr>
          <p:nvPr>
            <p:ph sz="half" idx="2"/>
          </p:nvPr>
        </p:nvSpPr>
        <p:spPr/>
        <p:txBody>
          <a:bodyPr>
            <a:normAutofit/>
          </a:bodyPr>
          <a:lstStyle/>
          <a:p>
            <a:pPr lvl="0"/>
            <a:r>
              <a:rPr lang="en-US" sz="2400" b="1" dirty="0">
                <a:solidFill>
                  <a:schemeClr val="bg1"/>
                </a:solidFill>
                <a:latin typeface="Gill Sans MT" panose="020B0502020104020203" pitchFamily="34" charset="0"/>
              </a:rPr>
              <a:t>Courses taught in the high school</a:t>
            </a:r>
            <a:r>
              <a:rPr lang="en-US" sz="2400" dirty="0">
                <a:solidFill>
                  <a:schemeClr val="bg1"/>
                </a:solidFill>
                <a:latin typeface="Gill Sans MT" panose="020B0502020104020203" pitchFamily="34" charset="0"/>
              </a:rPr>
              <a:t>: The policies and procedures of the school division may apply.  Students will adhere to the policy listed on the course syllabus.</a:t>
            </a:r>
          </a:p>
          <a:p>
            <a:pPr lvl="0"/>
            <a:endParaRPr lang="en-US" sz="2400" dirty="0">
              <a:solidFill>
                <a:schemeClr val="bg1"/>
              </a:solidFill>
              <a:latin typeface="Gill Sans MT" panose="020B0502020104020203" pitchFamily="34" charset="0"/>
            </a:endParaRPr>
          </a:p>
          <a:p>
            <a:pPr lvl="0"/>
            <a:r>
              <a:rPr lang="en-US" sz="2400" b="1" dirty="0">
                <a:solidFill>
                  <a:schemeClr val="bg1"/>
                </a:solidFill>
                <a:latin typeface="Gill Sans MT" panose="020B0502020104020203" pitchFamily="34" charset="0"/>
              </a:rPr>
              <a:t>Courses taught at Virginia Peninsula</a:t>
            </a:r>
            <a:r>
              <a:rPr lang="en-US" sz="2400" dirty="0">
                <a:solidFill>
                  <a:schemeClr val="bg1"/>
                </a:solidFill>
                <a:latin typeface="Gill Sans MT" panose="020B0502020104020203" pitchFamily="34" charset="0"/>
              </a:rPr>
              <a:t>: Professors establish their own attendance policies for students to follow. Students may be dropped for non-attendance.</a:t>
            </a:r>
          </a:p>
          <a:p>
            <a:endParaRPr lang="en-US" dirty="0"/>
          </a:p>
        </p:txBody>
      </p:sp>
      <p:sp>
        <p:nvSpPr>
          <p:cNvPr id="6" name="TextBox 5"/>
          <p:cNvSpPr txBox="1"/>
          <p:nvPr/>
        </p:nvSpPr>
        <p:spPr>
          <a:xfrm>
            <a:off x="1733646" y="473036"/>
            <a:ext cx="10458353" cy="830997"/>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dirty="0">
                <a:latin typeface="Gill Sans MT" panose="020B0502020104020203" pitchFamily="34" charset="0"/>
              </a:rPr>
              <a:t>                            Attendance</a:t>
            </a:r>
            <a:endParaRPr kumimoji="0" lang="en-US" sz="4800" b="0" i="0" u="none" strike="noStrike" kern="1200" cap="none" spc="0" normalizeH="0" baseline="0" noProof="0" dirty="0">
              <a:ln>
                <a:noFill/>
              </a:ln>
              <a:effectLst/>
              <a:uLnTx/>
              <a:uFillTx/>
              <a:latin typeface="Gill Sans MT" panose="020B0502020104020203" pitchFamily="34" charset="0"/>
              <a:ea typeface="+mn-ea"/>
              <a:cs typeface="+mn-cs"/>
            </a:endParaRPr>
          </a:p>
        </p:txBody>
      </p:sp>
      <p:pic>
        <p:nvPicPr>
          <p:cNvPr id="5122" name="Picture 2" descr="Virginia Peninsula Community College | Hampton VA">
            <a:extLst>
              <a:ext uri="{FF2B5EF4-FFF2-40B4-BE49-F238E27FC236}">
                <a16:creationId xmlns:a16="http://schemas.microsoft.com/office/drawing/2014/main" id="{DC5A2E2E-D22E-7E86-2051-8AFBFD93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11" y="111219"/>
            <a:ext cx="1494335" cy="149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4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4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6000"/>
                            </p:stCondLst>
                            <p:childTnLst>
                              <p:par>
                                <p:cTn id="17" presetID="2" presetClass="entr" presetSubtype="4"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4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4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Box 2"/>
          <p:cNvSpPr txBox="1"/>
          <p:nvPr/>
        </p:nvSpPr>
        <p:spPr>
          <a:xfrm>
            <a:off x="1733643" y="447869"/>
            <a:ext cx="10102757" cy="830997"/>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effectLst/>
                <a:uLnTx/>
                <a:uFillTx/>
                <a:latin typeface="Gill Sans MT" panose="020B0502020104020203" pitchFamily="34" charset="0"/>
                <a:ea typeface="+mn-ea"/>
                <a:cs typeface="+mn-cs"/>
              </a:rPr>
              <a:t>         Student Resources</a:t>
            </a:r>
          </a:p>
        </p:txBody>
      </p:sp>
      <p:sp>
        <p:nvSpPr>
          <p:cNvPr id="7" name="TextBox 6"/>
          <p:cNvSpPr txBox="1"/>
          <p:nvPr/>
        </p:nvSpPr>
        <p:spPr>
          <a:xfrm>
            <a:off x="1939636" y="1514764"/>
            <a:ext cx="9956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sp>
        <p:nvSpPr>
          <p:cNvPr id="5" name="TextBox 4"/>
          <p:cNvSpPr txBox="1"/>
          <p:nvPr/>
        </p:nvSpPr>
        <p:spPr>
          <a:xfrm>
            <a:off x="1733644" y="1278866"/>
            <a:ext cx="10218869" cy="7232749"/>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en-US" sz="2200" b="0" i="0" u="none" strike="noStrike" kern="1200" cap="none" spc="0" normalizeH="0" baseline="0" noProof="0" dirty="0">
                <a:ln>
                  <a:noFill/>
                </a:ln>
                <a:solidFill>
                  <a:srgbClr val="FFFFFF"/>
                </a:solidFill>
                <a:effectLst/>
                <a:uLnTx/>
                <a:uFillTx/>
                <a:latin typeface="Gill Sans MT" panose="020B0502020104020203" pitchFamily="34" charset="0"/>
              </a:rPr>
              <a:t>Dual enrollment students have access to the full range</a:t>
            </a:r>
            <a:r>
              <a:rPr kumimoji="0" lang="en-US" sz="2200" b="0" i="0" u="none" strike="noStrike" kern="1200" cap="none" spc="0" normalizeH="0" noProof="0" dirty="0">
                <a:ln>
                  <a:noFill/>
                </a:ln>
                <a:solidFill>
                  <a:srgbClr val="FFFFFF"/>
                </a:solidFill>
                <a:effectLst/>
                <a:uLnTx/>
                <a:uFillTx/>
                <a:latin typeface="Gill Sans MT" panose="020B0502020104020203" pitchFamily="34" charset="0"/>
              </a:rPr>
              <a:t> of student services and resources available at Virginia Peninsula Community College. These include:</a:t>
            </a:r>
          </a:p>
          <a:p>
            <a:pPr marR="0" lvl="0" algn="l" defTabSz="914400" rtl="0" eaLnBrk="1" fontAlgn="auto" latinLnBrk="0" hangingPunct="1">
              <a:spcBef>
                <a:spcPts val="0"/>
              </a:spcBef>
              <a:spcAft>
                <a:spcPts val="0"/>
              </a:spcAft>
              <a:buClrTx/>
              <a:buSzTx/>
              <a:tabLst/>
              <a:defRPr/>
            </a:pPr>
            <a:endParaRPr kumimoji="0" lang="en-US" sz="2400" b="0" i="0" u="none" strike="noStrike" kern="1200" cap="none" spc="0" normalizeH="0" noProof="0" dirty="0">
              <a:ln>
                <a:noFill/>
              </a:ln>
              <a:solidFill>
                <a:srgbClr val="FFFFFF"/>
              </a:solidFill>
              <a:effectLst/>
              <a:uLnTx/>
              <a:uFillTx/>
              <a:latin typeface="Gill Sans MT" panose="020B0502020104020203" pitchFamily="34" charset="0"/>
            </a:endParaRPr>
          </a:p>
          <a:p>
            <a:pPr marL="800100" lvl="1" indent="-342900">
              <a:buFont typeface="Courier New" panose="02070309020205020404" pitchFamily="49" charset="0"/>
              <a:buChar char="o"/>
            </a:pPr>
            <a:r>
              <a:rPr lang="en-US" sz="2400" dirty="0">
                <a:solidFill>
                  <a:srgbClr val="FFFFFF"/>
                </a:solidFill>
                <a:latin typeface="Gill Sans MT" panose="020B0502020104020203" pitchFamily="34" charset="0"/>
              </a:rPr>
              <a:t>Online resources through </a:t>
            </a:r>
            <a:r>
              <a:rPr lang="en-US" sz="2400" dirty="0" err="1">
                <a:solidFill>
                  <a:srgbClr val="FFFFFF"/>
                </a:solidFill>
                <a:latin typeface="Gill Sans MT" panose="020B0502020104020203" pitchFamily="34" charset="0"/>
              </a:rPr>
              <a:t>MyVPCC</a:t>
            </a:r>
            <a:r>
              <a:rPr lang="en-US" sz="2400" dirty="0">
                <a:solidFill>
                  <a:srgbClr val="FFFFFF"/>
                </a:solidFill>
                <a:latin typeface="Gill Sans MT" panose="020B0502020104020203" pitchFamily="34" charset="0"/>
              </a:rPr>
              <a:t> like Navigate, Gmail, Canvas, and SIS</a:t>
            </a:r>
          </a:p>
          <a:p>
            <a:pPr marL="800100" lvl="1" indent="-342900">
              <a:lnSpc>
                <a:spcPct val="150000"/>
              </a:lnSpc>
              <a:buFont typeface="Courier New" panose="02070309020205020404" pitchFamily="49" charset="0"/>
              <a:buChar char="o"/>
            </a:pPr>
            <a:r>
              <a:rPr lang="en-US" sz="2400" dirty="0">
                <a:solidFill>
                  <a:srgbClr val="FFFFFF"/>
                </a:solidFill>
                <a:latin typeface="Gill Sans MT" panose="020B0502020104020203" pitchFamily="34" charset="0"/>
              </a:rPr>
              <a:t>Access to dual enrollment coordinators to help you plan for the future and navigate your college experience </a:t>
            </a:r>
          </a:p>
          <a:p>
            <a:pPr marL="800100" lvl="1" indent="-342900">
              <a:lnSpc>
                <a:spcPct val="150000"/>
              </a:lnSpc>
              <a:buFont typeface="Courier New" panose="02070309020205020404" pitchFamily="49" charset="0"/>
              <a:buChar char="o"/>
            </a:pPr>
            <a:r>
              <a:rPr lang="en-US" sz="2400" dirty="0">
                <a:solidFill>
                  <a:srgbClr val="FFFFFF"/>
                </a:solidFill>
                <a:latin typeface="Gill Sans MT" panose="020B0502020104020203" pitchFamily="34" charset="0"/>
              </a:rPr>
              <a:t>Library resources, including tutoring both in-person and online</a:t>
            </a:r>
          </a:p>
          <a:p>
            <a:pPr marL="800100" lvl="1" indent="-342900">
              <a:lnSpc>
                <a:spcPct val="150000"/>
              </a:lnSpc>
              <a:buFont typeface="Courier New" panose="02070309020205020404" pitchFamily="49" charset="0"/>
              <a:buChar char="o"/>
            </a:pPr>
            <a:r>
              <a:rPr lang="en-US" sz="2400" dirty="0">
                <a:solidFill>
                  <a:srgbClr val="FFFFFF"/>
                </a:solidFill>
                <a:latin typeface="Gill Sans MT" panose="020B0502020104020203" pitchFamily="34" charset="0"/>
              </a:rPr>
              <a:t>Disability accommodations arranged through our Office of Accessibility  </a:t>
            </a:r>
            <a:r>
              <a:rPr lang="en-US" b="1" dirty="0"/>
              <a:t>oas@vpcc.edu</a:t>
            </a:r>
            <a:endParaRPr lang="en-US" sz="2400" dirty="0">
              <a:solidFill>
                <a:srgbClr val="FFFFFF"/>
              </a:solidFill>
              <a:latin typeface="Gill Sans MT" panose="020B0502020104020203" pitchFamily="34" charset="0"/>
            </a:endParaRPr>
          </a:p>
          <a:p>
            <a:pPr marL="800100" lvl="1" indent="-342900">
              <a:lnSpc>
                <a:spcPct val="150000"/>
              </a:lnSpc>
              <a:buFont typeface="Courier New" panose="02070309020205020404" pitchFamily="49" charset="0"/>
              <a:buChar char="o"/>
            </a:pPr>
            <a:r>
              <a:rPr lang="en-US" sz="2400" dirty="0">
                <a:solidFill>
                  <a:srgbClr val="FFFFFF"/>
                </a:solidFill>
                <a:latin typeface="Gill Sans MT" panose="020B0502020104020203" pitchFamily="34" charset="0"/>
              </a:rPr>
              <a:t>Technology support via the Technology Help Desk</a:t>
            </a:r>
          </a:p>
          <a:p>
            <a:pPr marL="800100" lvl="1" indent="-342900">
              <a:lnSpc>
                <a:spcPct val="150000"/>
              </a:lnSpc>
              <a:buFont typeface="Courier New" panose="02070309020205020404" pitchFamily="49" charset="0"/>
              <a:buChar char="o"/>
            </a:pPr>
            <a:r>
              <a:rPr lang="en-US" sz="2400" dirty="0">
                <a:solidFill>
                  <a:srgbClr val="FFFFFF"/>
                </a:solidFill>
                <a:latin typeface="Gill Sans MT" panose="020B0502020104020203" pitchFamily="34" charset="0"/>
              </a:rPr>
              <a:t>Student ID and parking permit </a:t>
            </a:r>
          </a:p>
          <a:p>
            <a:pPr lvl="1"/>
            <a:endParaRPr lang="en-US" sz="2000" dirty="0">
              <a:solidFill>
                <a:srgbClr val="FFFFFF"/>
              </a:solidFill>
              <a:latin typeface="Gill Sans MT" panose="020B0502020104020203" pitchFamily="34" charset="0"/>
            </a:endParaRPr>
          </a:p>
          <a:p>
            <a:pPr marL="800100" lvl="1" indent="-342900">
              <a:buFont typeface="Courier New" panose="02070309020205020404" pitchFamily="49" charset="0"/>
              <a:buChar char="o"/>
            </a:pPr>
            <a:endParaRPr lang="en-US" sz="2000" dirty="0">
              <a:solidFill>
                <a:srgbClr val="FFFFFF"/>
              </a:solidFill>
              <a:latin typeface="Gill Sans MT" panose="020B0502020104020203" pitchFamily="34" charset="0"/>
            </a:endParaRPr>
          </a:p>
          <a:p>
            <a:pPr marL="800100" lvl="1" indent="-342900">
              <a:buFont typeface="Courier New" panose="02070309020205020404" pitchFamily="49" charset="0"/>
              <a:buChar char="o"/>
            </a:pPr>
            <a:endParaRPr lang="en-US" sz="2000" dirty="0">
              <a:solidFill>
                <a:srgbClr val="FFFFFF"/>
              </a:solidFill>
              <a:latin typeface="Gill Sans MT" panose="020B0502020104020203" pitchFamily="34" charset="0"/>
            </a:endParaRPr>
          </a:p>
          <a:p>
            <a:pPr marL="800100" lvl="1" indent="-342900">
              <a:buFont typeface="Courier New" panose="02070309020205020404" pitchFamily="49" charset="0"/>
              <a:buChar char="o"/>
            </a:pPr>
            <a:endParaRPr lang="en-US" sz="2000" dirty="0">
              <a:solidFill>
                <a:srgbClr val="FFFFFF"/>
              </a:solidFill>
              <a:latin typeface="Gill Sans MT" panose="020B0502020104020203" pitchFamily="34" charset="0"/>
            </a:endParaRPr>
          </a:p>
          <a:p>
            <a:pPr marL="800100" lvl="1" indent="-342900">
              <a:buFont typeface="Courier New" panose="02070309020205020404" pitchFamily="49" charset="0"/>
              <a:buChar char="o"/>
            </a:pPr>
            <a:endParaRPr kumimoji="0" lang="en-US" sz="2000" b="0" i="0" u="none" strike="noStrike" kern="1200" cap="none" spc="0" normalizeH="0" noProof="0" dirty="0">
              <a:ln>
                <a:noFill/>
              </a:ln>
              <a:solidFill>
                <a:srgbClr val="FFFFFF"/>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US" sz="20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endParaRPr>
          </a:p>
        </p:txBody>
      </p:sp>
      <p:pic>
        <p:nvPicPr>
          <p:cNvPr id="6146" name="Picture 2" descr="Virginia Peninsula Community College | Hampton VA">
            <a:extLst>
              <a:ext uri="{FF2B5EF4-FFF2-40B4-BE49-F238E27FC236}">
                <a16:creationId xmlns:a16="http://schemas.microsoft.com/office/drawing/2014/main" id="{13E0783D-3389-FF8A-8D98-4ED071BBF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99" y="0"/>
            <a:ext cx="1378043" cy="1378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23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9"/>
                                          </p:stCondLst>
                                        </p:cTn>
                                        <p:tgtEl>
                                          <p:spTgt spid="5">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2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2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7000"/>
                            </p:stCondLst>
                            <p:childTnLst>
                              <p:par>
                                <p:cTn id="28" presetID="2" presetClass="entr" presetSubtype="4"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 calcmode="lin" valueType="num">
                                      <p:cBhvr additive="base">
                                        <p:cTn id="30" dur="2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9000"/>
                            </p:stCondLst>
                            <p:childTnLst>
                              <p:par>
                                <p:cTn id="33" presetID="2" presetClass="entr" presetSubtype="4" fill="hold"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2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1000"/>
                            </p:stCondLst>
                            <p:childTnLst>
                              <p:par>
                                <p:cTn id="38" presetID="2" presetClass="entr" presetSubtype="4" fill="hold" nodeType="after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 calcmode="lin" valueType="num">
                                      <p:cBhvr additive="base">
                                        <p:cTn id="40" dur="2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p:cNvSpPr txBox="1"/>
          <p:nvPr/>
        </p:nvSpPr>
        <p:spPr>
          <a:xfrm>
            <a:off x="1733646" y="447869"/>
            <a:ext cx="10458353" cy="830997"/>
          </a:xfrm>
          <a:prstGeom prst="rect">
            <a:avLst/>
          </a:prstGeom>
          <a:solidFill>
            <a:schemeClr val="bg1"/>
          </a:solidFill>
        </p:spPr>
        <p:txBody>
          <a:bodyPr wrap="square" rtlCol="0">
            <a:spAutoFit/>
          </a:bodyPr>
          <a:lstStyle/>
          <a:p>
            <a:pPr algn="ctr"/>
            <a:r>
              <a:rPr lang="en-US" sz="4800" dirty="0" err="1">
                <a:solidFill>
                  <a:schemeClr val="tx2"/>
                </a:solidFill>
                <a:latin typeface="Gill Sans MT" panose="020B0502020104020203" pitchFamily="34" charset="0"/>
              </a:rPr>
              <a:t>MyVPCC</a:t>
            </a:r>
            <a:endParaRPr lang="en-US" sz="4800" dirty="0">
              <a:solidFill>
                <a:schemeClr val="tx2"/>
              </a:solidFill>
              <a:latin typeface="Gill Sans MT" panose="020B0502020104020203" pitchFamily="34" charset="0"/>
            </a:endParaRPr>
          </a:p>
        </p:txBody>
      </p:sp>
      <p:sp>
        <p:nvSpPr>
          <p:cNvPr id="8" name="TextBox 7"/>
          <p:cNvSpPr txBox="1"/>
          <p:nvPr/>
        </p:nvSpPr>
        <p:spPr>
          <a:xfrm>
            <a:off x="193964" y="3638230"/>
            <a:ext cx="1539682" cy="1631216"/>
          </a:xfrm>
          <a:prstGeom prst="rect">
            <a:avLst/>
          </a:prstGeom>
          <a:noFill/>
        </p:spPr>
        <p:txBody>
          <a:bodyPr wrap="square" rtlCol="0">
            <a:spAutoFit/>
          </a:bodyPr>
          <a:lstStyle/>
          <a:p>
            <a:r>
              <a:rPr lang="en-US" sz="2000" dirty="0" err="1">
                <a:solidFill>
                  <a:schemeClr val="bg1"/>
                </a:solidFill>
                <a:latin typeface="Gill Sans MT" panose="020B0502020104020203" pitchFamily="34" charset="0"/>
              </a:rPr>
              <a:t>MyVPCC</a:t>
            </a:r>
            <a:r>
              <a:rPr lang="en-US" sz="2000" dirty="0">
                <a:solidFill>
                  <a:schemeClr val="bg1"/>
                </a:solidFill>
                <a:latin typeface="Gill Sans MT" panose="020B0502020104020203" pitchFamily="34" charset="0"/>
              </a:rPr>
              <a:t> is your online hub for important information. </a:t>
            </a:r>
          </a:p>
        </p:txBody>
      </p:sp>
      <p:pic>
        <p:nvPicPr>
          <p:cNvPr id="13" name="Picture 12">
            <a:extLst>
              <a:ext uri="{FF2B5EF4-FFF2-40B4-BE49-F238E27FC236}">
                <a16:creationId xmlns:a16="http://schemas.microsoft.com/office/drawing/2014/main" id="{D267DDA3-D019-E29E-2BCA-FB518DDA3B87}"/>
              </a:ext>
            </a:extLst>
          </p:cNvPr>
          <p:cNvPicPr>
            <a:picLocks noChangeAspect="1"/>
          </p:cNvPicPr>
          <p:nvPr/>
        </p:nvPicPr>
        <p:blipFill>
          <a:blip r:embed="rId2"/>
          <a:stretch>
            <a:fillRect/>
          </a:stretch>
        </p:blipFill>
        <p:spPr>
          <a:xfrm>
            <a:off x="2025178" y="1454728"/>
            <a:ext cx="9187767" cy="5168119"/>
          </a:xfrm>
          <a:prstGeom prst="rect">
            <a:avLst/>
          </a:prstGeom>
        </p:spPr>
      </p:pic>
      <p:sp>
        <p:nvSpPr>
          <p:cNvPr id="11" name="Oval 10">
            <a:extLst>
              <a:ext uri="{FF2B5EF4-FFF2-40B4-BE49-F238E27FC236}">
                <a16:creationId xmlns:a16="http://schemas.microsoft.com/office/drawing/2014/main" id="{0EF1B76D-0C72-7CAB-51B9-48ACE831220C}"/>
              </a:ext>
            </a:extLst>
          </p:cNvPr>
          <p:cNvSpPr/>
          <p:nvPr/>
        </p:nvSpPr>
        <p:spPr>
          <a:xfrm>
            <a:off x="3702907" y="1814762"/>
            <a:ext cx="751647" cy="643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4" name="Group 3"/>
          <p:cNvGrpSpPr/>
          <p:nvPr/>
        </p:nvGrpSpPr>
        <p:grpSpPr>
          <a:xfrm>
            <a:off x="1922613" y="4204913"/>
            <a:ext cx="2095205" cy="1198359"/>
            <a:chOff x="1922613" y="4204913"/>
            <a:chExt cx="2095205" cy="1198359"/>
          </a:xfrm>
        </p:grpSpPr>
        <p:sp>
          <p:nvSpPr>
            <p:cNvPr id="6" name="Right Arrow 5"/>
            <p:cNvSpPr/>
            <p:nvPr/>
          </p:nvSpPr>
          <p:spPr>
            <a:xfrm>
              <a:off x="1922613" y="4904508"/>
              <a:ext cx="2095205" cy="49876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22613" y="4204913"/>
              <a:ext cx="147829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Click</a:t>
              </a:r>
            </a:p>
          </p:txBody>
        </p:sp>
      </p:grpSp>
      <p:pic>
        <p:nvPicPr>
          <p:cNvPr id="7170" name="Picture 2" descr="Virginia Peninsula Community College | Hampton VA">
            <a:extLst>
              <a:ext uri="{FF2B5EF4-FFF2-40B4-BE49-F238E27FC236}">
                <a16:creationId xmlns:a16="http://schemas.microsoft.com/office/drawing/2014/main" id="{77CCD85E-6F2B-ABEE-5731-501CDD205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10" y="268392"/>
            <a:ext cx="1186336" cy="118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97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4000" tmFilter="0, 0; .2, .5; .8, .5; 1, 0"/>
                                        <p:tgtEl>
                                          <p:spTgt spid="8"/>
                                        </p:tgtEl>
                                      </p:cBhvr>
                                    </p:animEffect>
                                    <p:animScale>
                                      <p:cBhvr>
                                        <p:cTn id="7" dur="2000" autoRev="1" fill="hold"/>
                                        <p:tgtEl>
                                          <p:spTgt spid="8"/>
                                        </p:tgtEl>
                                      </p:cBhvr>
                                      <p:by x="105000" y="105000"/>
                                    </p:animScale>
                                  </p:childTnLst>
                                </p:cTn>
                              </p:par>
                            </p:childTnLst>
                          </p:cTn>
                        </p:par>
                        <p:par>
                          <p:cTn id="8" fill="hold">
                            <p:stCondLst>
                              <p:cond delay="4000"/>
                            </p:stCondLst>
                            <p:childTnLst>
                              <p:par>
                                <p:cTn id="9" presetID="26" presetClass="emph" presetSubtype="0" fill="hold" nodeType="afterEffect">
                                  <p:stCondLst>
                                    <p:cond delay="0"/>
                                  </p:stCondLst>
                                  <p:childTnLst>
                                    <p:animEffect transition="out" filter="fade">
                                      <p:cBhvr>
                                        <p:cTn id="10" dur="2000" tmFilter="0, 0; .2, .5; .8, .5; 1, 0"/>
                                        <p:tgtEl>
                                          <p:spTgt spid="4"/>
                                        </p:tgtEl>
                                      </p:cBhvr>
                                    </p:animEffect>
                                    <p:animScale>
                                      <p:cBhvr>
                                        <p:cTn id="11" dur="10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50CE0D47068242B16B29B53D656EFD" ma:contentTypeVersion="14" ma:contentTypeDescription="Create a new document." ma:contentTypeScope="" ma:versionID="38bf4c5078c603238ef40076b197799b">
  <xsd:schema xmlns:xsd="http://www.w3.org/2001/XMLSchema" xmlns:xs="http://www.w3.org/2001/XMLSchema" xmlns:p="http://schemas.microsoft.com/office/2006/metadata/properties" xmlns:ns3="aff2dfb2-82e1-4432-94f0-4e5f669bcf74" xmlns:ns4="a4e2e759-1b72-4cea-a710-38c76bcf7989" targetNamespace="http://schemas.microsoft.com/office/2006/metadata/properties" ma:root="true" ma:fieldsID="cf275c282332d8818126c25f72ef51a8" ns3:_="" ns4:_="">
    <xsd:import namespace="aff2dfb2-82e1-4432-94f0-4e5f669bcf74"/>
    <xsd:import namespace="a4e2e759-1b72-4cea-a710-38c76bcf798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2dfb2-82e1-4432-94f0-4e5f669bc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e2e759-1b72-4cea-a710-38c76bcf798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E4F1A3-3312-4830-9C82-2A26BC1B4141}">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aff2dfb2-82e1-4432-94f0-4e5f669bcf74"/>
    <ds:schemaRef ds:uri="http://schemas.openxmlformats.org/package/2006/metadata/core-properties"/>
    <ds:schemaRef ds:uri="a4e2e759-1b72-4cea-a710-38c76bcf7989"/>
    <ds:schemaRef ds:uri="http://www.w3.org/XML/1998/namespace"/>
  </ds:schemaRefs>
</ds:datastoreItem>
</file>

<file path=customXml/itemProps2.xml><?xml version="1.0" encoding="utf-8"?>
<ds:datastoreItem xmlns:ds="http://schemas.openxmlformats.org/officeDocument/2006/customXml" ds:itemID="{055D504E-D972-40C7-890A-45C538C42BB3}">
  <ds:schemaRefs>
    <ds:schemaRef ds:uri="http://schemas.microsoft.com/sharepoint/v3/contenttype/forms"/>
  </ds:schemaRefs>
</ds:datastoreItem>
</file>

<file path=customXml/itemProps3.xml><?xml version="1.0" encoding="utf-8"?>
<ds:datastoreItem xmlns:ds="http://schemas.openxmlformats.org/officeDocument/2006/customXml" ds:itemID="{1AD34005-2B48-4CC4-86AB-94B687B49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f2dfb2-82e1-4432-94f0-4e5f669bcf74"/>
    <ds:schemaRef ds:uri="a4e2e759-1b72-4cea-a710-38c76bcf79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12070</TotalTime>
  <Words>1897</Words>
  <Application>Microsoft Office PowerPoint</Application>
  <PresentationFormat>Widescreen</PresentationFormat>
  <Paragraphs>203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Gill Sans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Dual Enrollment Coordinators</vt:lpstr>
      <vt:lpstr>PowerPoint Presentation</vt:lpstr>
      <vt:lpstr>PowerPoint Presentation</vt:lpstr>
    </vt:vector>
  </TitlesOfParts>
  <Company>TNCC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Lindsay M.</dc:creator>
  <cp:lastModifiedBy>Sims, Camiel</cp:lastModifiedBy>
  <cp:revision>186</cp:revision>
  <dcterms:created xsi:type="dcterms:W3CDTF">2019-03-21T15:11:34Z</dcterms:created>
  <dcterms:modified xsi:type="dcterms:W3CDTF">2023-09-28T21:08:30Z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0x0101001450CE0D47068242B16B29B53D656EFD</vt:lpwstr>
  </property>
</Properties>
</file>